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0" r:id="rId4"/>
    <p:sldId id="262" r:id="rId5"/>
    <p:sldId id="263" r:id="rId6"/>
    <p:sldId id="261" r:id="rId7"/>
    <p:sldId id="264" r:id="rId8"/>
    <p:sldId id="258" r:id="rId9"/>
    <p:sldId id="265" r:id="rId10"/>
    <p:sldId id="259" r:id="rId11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412"/>
    <p:restoredTop sz="94685"/>
  </p:normalViewPr>
  <p:slideViewPr>
    <p:cSldViewPr snapToGrid="0" snapToObjects="1">
      <p:cViewPr varScale="1">
        <p:scale>
          <a:sx n="89" d="100"/>
          <a:sy n="89" d="100"/>
        </p:scale>
        <p:origin x="80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176A2C3-9F57-1748-B17C-9C64031160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>
            <a:extLst>
              <a:ext uri="{FF2B5EF4-FFF2-40B4-BE49-F238E27FC236}">
                <a16:creationId xmlns:a16="http://schemas.microsoft.com/office/drawing/2014/main" id="{22E24F2A-AD17-6B4F-AA29-0FBAA0C856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クリックしてマスター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0DFC2F8D-24A1-4540-958B-E8FECB4DB4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C5B84-A996-6348-842C-DB6729375932}" type="datetimeFigureOut">
              <a:rPr kumimoji="1" lang="ja-JP" altLang="en-US" smtClean="0"/>
              <a:t>2018/3/12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5150988-72EF-D44D-98B9-517E57C66A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EB5B846-0CDD-1045-BFEF-4F0C0BD92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345AF-3834-EF48-AB23-73137A10875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815287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81403F4-5E9E-DB4A-9CDC-CE4277312D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B7D26865-1447-264F-8F58-5D22DE5368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B5E5776-3A3D-A94B-A94A-4537BA769B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C5B84-A996-6348-842C-DB6729375932}" type="datetimeFigureOut">
              <a:rPr kumimoji="1" lang="ja-JP" altLang="en-US" smtClean="0"/>
              <a:t>2018/3/12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AE712F1-0C61-EB41-A9EF-910957F7D3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1588D9A-A19A-5F4C-8F5F-F03AD0B9B1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345AF-3834-EF48-AB23-73137A10875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937424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07D954F4-B9D6-6F41-87EA-BED61EBCC72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63773945-6684-3446-93F6-1E3F6599AF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A5D7038-7C09-6F4E-9687-C167DA55DE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C5B84-A996-6348-842C-DB6729375932}" type="datetimeFigureOut">
              <a:rPr kumimoji="1" lang="ja-JP" altLang="en-US" smtClean="0"/>
              <a:t>2018/3/12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6677CE0-D305-0B4D-BF3E-78D59C195E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B96234F-5AF0-8D45-9155-D62226297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345AF-3834-EF48-AB23-73137A10875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698821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87C00A8-E257-C942-AE49-5821B59C1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A8AFD16-D323-344F-8061-252C0EC287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A6F0CB3-3332-0E4A-92CB-1BCCC6219B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C5B84-A996-6348-842C-DB6729375932}" type="datetimeFigureOut">
              <a:rPr kumimoji="1" lang="ja-JP" altLang="en-US" smtClean="0"/>
              <a:t>2018/3/12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8AB8C54-FECA-5A4D-A496-7E40AD1A42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C777C07-EF36-D148-871B-8C5AE0499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345AF-3834-EF48-AB23-73137A10875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749202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F9BBE63-AD75-854D-9700-1DB4894A32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A61E391B-A795-9E40-A05C-71DE886427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3F4F93E-558C-474F-9AD3-4EDF43DD08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C5B84-A996-6348-842C-DB6729375932}" type="datetimeFigureOut">
              <a:rPr kumimoji="1" lang="ja-JP" altLang="en-US" smtClean="0"/>
              <a:t>2018/3/12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C05EF10-D7A3-AE40-B25E-4BE093F8E2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BAC3D5D-135B-4F4E-BEA2-E792F72A3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345AF-3834-EF48-AB23-73137A10875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325261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EA3EDE8-6865-3D4B-9182-E81A5A54F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CA19270-5307-3045-82B2-F23B69B243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5C0724C3-056F-EE4A-99CF-C86448E8D8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4F85B937-B64E-8D40-982F-DACBCACBA0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C5B84-A996-6348-842C-DB6729375932}" type="datetimeFigureOut">
              <a:rPr kumimoji="1" lang="ja-JP" altLang="en-US" smtClean="0"/>
              <a:t>2018/3/12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3AA128EF-B72E-824D-A018-E14CE5D465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8C89DB4E-A132-0C48-B237-3B90FA09A0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345AF-3834-EF48-AB23-73137A10875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789588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8B9FB10-C74F-2B42-8CBD-4C73ED3B4E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103F388-929D-D54A-8102-30CD0FAA13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A20C2419-EA69-234A-9789-7C4FB70B05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D1481C6B-5AEF-3549-9BBA-254BECECED5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764EF42B-D7DB-6B46-BB26-E9AB613254D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0F37F182-877F-EE42-8C1B-F4011B1D6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C5B84-A996-6348-842C-DB6729375932}" type="datetimeFigureOut">
              <a:rPr kumimoji="1" lang="ja-JP" altLang="en-US" smtClean="0"/>
              <a:t>2018/3/12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67539771-8272-6C4D-9FEB-FEB5C1EFD1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DE3FE5E5-60F8-B241-90EA-51D68190EE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345AF-3834-EF48-AB23-73137A10875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943468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9846630-687C-B94F-A8AE-C405118041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591D5D54-C80A-D544-8CED-95DDAD106C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C5B84-A996-6348-842C-DB6729375932}" type="datetimeFigureOut">
              <a:rPr kumimoji="1" lang="ja-JP" altLang="en-US" smtClean="0"/>
              <a:t>2018/3/12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F994EF08-2EB5-8348-A844-BA80B9F03B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1DF08899-7F68-0C4F-9046-5A0BF44E5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345AF-3834-EF48-AB23-73137A10875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663753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9A59DA09-7300-6F4B-A7F7-51DEB856A5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C5B84-A996-6348-842C-DB6729375932}" type="datetimeFigureOut">
              <a:rPr kumimoji="1" lang="ja-JP" altLang="en-US" smtClean="0"/>
              <a:t>2018/3/12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6A66D504-D5FB-E94A-AA15-B2E4D8F74A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6829832F-1085-0449-86B5-280509382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345AF-3834-EF48-AB23-73137A10875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722282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コンテンツ (キャプション付き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B16AD3B-B884-8148-850F-BB36E0036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E16B78B-2C92-F241-A19E-B531A6FE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23903D5A-0D10-D14D-98C8-8C4C0A8133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A52DBA0D-7A81-F24C-9B09-0826A52BFE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C5B84-A996-6348-842C-DB6729375932}" type="datetimeFigureOut">
              <a:rPr kumimoji="1" lang="ja-JP" altLang="en-US" smtClean="0"/>
              <a:t>2018/3/12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3F4C4D2D-BECF-454F-A022-CCBB960CE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1B50813F-F900-BD46-A2DC-CDF21CE44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345AF-3834-EF48-AB23-73137A10875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153923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図  (キャプション付き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1E2596B-7C6F-FD48-8F03-4B7C7F150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9A1211CB-64F4-2F44-8CE3-6EE105A7D49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415AEDE7-9913-6B45-AC62-B7D151665D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C593ABF6-4BC1-A34D-94D2-A1DC1B954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C5B84-A996-6348-842C-DB6729375932}" type="datetimeFigureOut">
              <a:rPr kumimoji="1" lang="ja-JP" altLang="en-US" smtClean="0"/>
              <a:t>2018/3/12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E58BA0F2-821C-D64D-8C5C-5909227D0F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85A7495C-87F7-434B-9622-78ED04296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345AF-3834-EF48-AB23-73137A10875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417816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3BAE43A9-26B9-4046-BFD8-4CA2588076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CA47A73E-620C-4549-A6F5-9633A9E67F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5B467EF-71A9-6D4D-BC69-37C9C9163F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1C5B84-A996-6348-842C-DB6729375932}" type="datetimeFigureOut">
              <a:rPr kumimoji="1" lang="ja-JP" altLang="en-US" smtClean="0"/>
              <a:t>2018/3/12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A8F9D56-3AC8-D84E-8639-79ED99F8BB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473E064-3B1E-0548-8FAB-D4D651D2A6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D345AF-3834-EF48-AB23-73137A10875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15157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raining-banz/camel-trial" TargetMode="External"/><Relationship Id="rId2" Type="http://schemas.openxmlformats.org/officeDocument/2006/relationships/hyperlink" Target="http://spring-boot-camel-rest-sql-xml-akohno-test1.7e14.starter-us-west-2.openshiftapps.com/camel-rest-sql-xml/books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hyperlink" Target="https://github.com/training-banz/camel-trial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tiff"/><Relationship Id="rId4" Type="http://schemas.openxmlformats.org/officeDocument/2006/relationships/hyperlink" Target="http://spring-boot-camel-rest-sql-xml-akohno-test1.7e14.starter-us-west-2.openshiftapps.com/camel-rest-sql-xml/books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raining-banz/camel-trial" TargetMode="External"/><Relationship Id="rId2" Type="http://schemas.openxmlformats.org/officeDocument/2006/relationships/hyperlink" Target="https://blog.fabric8.io/a-busy-java-developers-guide-to-developing-microservices-on-kubernetes-and-docker-98b7b9816fdf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training-banz/camel-trial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training-banz/camel-trial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training-banz/camel-trial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training-banz/camel-trial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training-banz/camel-trial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training-banz/camel-trial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hyperlink" Target="https://github.com/training-banz/camel-trial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localhost:8080/camel-rest-sql-xml/books" TargetMode="External"/><Relationship Id="rId4" Type="http://schemas.openxmlformats.org/officeDocument/2006/relationships/image" Target="../media/image2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CF41928-9C9A-804B-9788-DB9F2FE9665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ja-JP" dirty="0"/>
              <a:t>Java</a:t>
            </a:r>
            <a:r>
              <a:rPr lang="ja-JP" altLang="en-US" dirty="0"/>
              <a:t>エンジニアのための</a:t>
            </a:r>
            <a:br>
              <a:rPr kumimoji="1" lang="en-US" altLang="ja-JP" dirty="0"/>
            </a:br>
            <a:r>
              <a:rPr lang="en-US" altLang="ja-JP" dirty="0"/>
              <a:t>(Camel</a:t>
            </a:r>
            <a:r>
              <a:rPr lang="ja-JP" altLang="en-US" dirty="0"/>
              <a:t>ユーザ含む</a:t>
            </a:r>
            <a:r>
              <a:rPr lang="en-US" altLang="ja-JP" dirty="0"/>
              <a:t>)</a:t>
            </a:r>
            <a:br>
              <a:rPr kumimoji="1" lang="en-US" altLang="ja-JP" dirty="0"/>
            </a:br>
            <a:r>
              <a:rPr kumimoji="1" lang="ja-JP" altLang="en-US" dirty="0"/>
              <a:t>コンテナ入門</a:t>
            </a:r>
          </a:p>
        </p:txBody>
      </p:sp>
      <p:sp>
        <p:nvSpPr>
          <p:cNvPr id="3" name="サブタイトル 2">
            <a:extLst>
              <a:ext uri="{FF2B5EF4-FFF2-40B4-BE49-F238E27FC236}">
                <a16:creationId xmlns:a16="http://schemas.microsoft.com/office/drawing/2014/main" id="{C55E7FB4-D3E2-6649-AB0E-6CB3F21AC1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4375" y="3787775"/>
            <a:ext cx="11115675" cy="1655762"/>
          </a:xfrm>
        </p:spPr>
        <p:txBody>
          <a:bodyPr>
            <a:normAutofit fontScale="62500" lnSpcReduction="20000"/>
          </a:bodyPr>
          <a:lstStyle/>
          <a:p>
            <a:pPr algn="l"/>
            <a:r>
              <a:rPr kumimoji="1" lang="en-US" altLang="ja-JP" dirty="0"/>
              <a:t>URL:</a:t>
            </a:r>
          </a:p>
          <a:p>
            <a:pPr algn="l"/>
            <a:r>
              <a:rPr lang="en-US" altLang="ja-JP" dirty="0">
                <a:hlinkClick r:id="rId2"/>
              </a:rPr>
              <a:t>http://spring-boot-camel-rest-sql-xml-akohno-test1.7e14.starter-us-west-2.openshiftapps.com/camel-rest-sql-xml/books</a:t>
            </a:r>
            <a:endParaRPr lang="en-US" altLang="ja-JP" dirty="0"/>
          </a:p>
          <a:p>
            <a:pPr algn="l"/>
            <a:endParaRPr lang="en-US" altLang="ja-JP" dirty="0"/>
          </a:p>
          <a:p>
            <a:pPr algn="l"/>
            <a:r>
              <a:rPr kumimoji="1" lang="ja-JP" altLang="en-US" dirty="0"/>
              <a:t>ソースコード</a:t>
            </a:r>
            <a:r>
              <a:rPr kumimoji="1" lang="en-US" altLang="ja-JP" dirty="0"/>
              <a:t>&amp;</a:t>
            </a:r>
            <a:r>
              <a:rPr lang="ja-JP" altLang="en-US" dirty="0"/>
              <a:t>資料</a:t>
            </a:r>
            <a:r>
              <a:rPr kumimoji="1" lang="en-US" altLang="ja-JP" dirty="0"/>
              <a:t>:</a:t>
            </a:r>
          </a:p>
          <a:p>
            <a:pPr algn="l"/>
            <a:r>
              <a:rPr lang="en-US" altLang="ja-JP" dirty="0">
                <a:hlinkClick r:id="rId3"/>
              </a:rPr>
              <a:t>https://github.com/training-banz/camel-trial</a:t>
            </a:r>
            <a:endParaRPr lang="en-US" altLang="ja-JP" dirty="0"/>
          </a:p>
          <a:p>
            <a:pPr algn="l"/>
            <a:endParaRPr lang="en-US" altLang="ja-JP" dirty="0"/>
          </a:p>
          <a:p>
            <a:pPr algn="l"/>
            <a:endParaRPr kumimoji="1" lang="en-US" altLang="ja-JP" dirty="0"/>
          </a:p>
          <a:p>
            <a:pPr algn="l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805155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4FE5517-8E8E-A447-A28B-6819CF9B8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デモの内容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7D53E58-55F9-CE49-951E-CF7A1F1F71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ja-JP" altLang="en-US" dirty="0"/>
              <a:t>デモ</a:t>
            </a:r>
            <a:r>
              <a:rPr lang="en-US" altLang="ja-JP" dirty="0"/>
              <a:t>2</a:t>
            </a:r>
            <a:endParaRPr lang="ja-JP" altLang="en-US" dirty="0"/>
          </a:p>
          <a:p>
            <a:pPr lvl="1"/>
            <a:r>
              <a:rPr lang="ja-JP" altLang="en-US" dirty="0"/>
              <a:t>上記</a:t>
            </a:r>
            <a:r>
              <a:rPr lang="en-US" altLang="ja-JP" dirty="0"/>
              <a:t>Camel</a:t>
            </a:r>
            <a:r>
              <a:rPr lang="ja-JP" altLang="en-US" dirty="0"/>
              <a:t>アプリケーションを</a:t>
            </a:r>
            <a:r>
              <a:rPr lang="en-US" altLang="ja-JP" dirty="0" err="1"/>
              <a:t>OpenShift</a:t>
            </a:r>
            <a:r>
              <a:rPr lang="en-US" altLang="ja-JP" dirty="0"/>
              <a:t> Online</a:t>
            </a:r>
            <a:r>
              <a:rPr lang="ja-JP" altLang="en-US" dirty="0"/>
              <a:t>で実行</a:t>
            </a:r>
          </a:p>
          <a:p>
            <a:endParaRPr lang="en-US" altLang="ja-JP" dirty="0"/>
          </a:p>
          <a:p>
            <a:endParaRPr kumimoji="1" lang="ja-JP" altLang="en-US" dirty="0"/>
          </a:p>
        </p:txBody>
      </p:sp>
      <p:sp>
        <p:nvSpPr>
          <p:cNvPr id="4" name="サブタイトル 2">
            <a:extLst>
              <a:ext uri="{FF2B5EF4-FFF2-40B4-BE49-F238E27FC236}">
                <a16:creationId xmlns:a16="http://schemas.microsoft.com/office/drawing/2014/main" id="{95AA29A5-F044-7A4E-9991-DCDF05815C30}"/>
              </a:ext>
            </a:extLst>
          </p:cNvPr>
          <p:cNvSpPr txBox="1">
            <a:spLocks/>
          </p:cNvSpPr>
          <p:nvPr/>
        </p:nvSpPr>
        <p:spPr>
          <a:xfrm>
            <a:off x="8067676" y="356393"/>
            <a:ext cx="3862387" cy="67151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ja-JP" altLang="en-US" sz="1400" dirty="0"/>
              <a:t>ソースコード</a:t>
            </a:r>
            <a:r>
              <a:rPr lang="en-US" altLang="ja-JP" sz="1400" dirty="0"/>
              <a:t>&amp;</a:t>
            </a:r>
            <a:r>
              <a:rPr lang="ja-JP" altLang="en-US" sz="1400" dirty="0"/>
              <a:t>資料</a:t>
            </a:r>
            <a:r>
              <a:rPr lang="en-US" altLang="ja-JP" sz="1400" dirty="0"/>
              <a:t>:</a:t>
            </a:r>
          </a:p>
          <a:p>
            <a:pPr algn="r"/>
            <a:r>
              <a:rPr lang="en-US" altLang="ja-JP" sz="1400" dirty="0">
                <a:hlinkClick r:id="rId2"/>
              </a:rPr>
              <a:t>https://github.com/training-banz/camel-trial</a:t>
            </a:r>
            <a:endParaRPr lang="en-US" altLang="ja-JP" sz="1400" dirty="0"/>
          </a:p>
          <a:p>
            <a:pPr algn="r"/>
            <a:endParaRPr lang="en-US" altLang="ja-JP" sz="1400" dirty="0"/>
          </a:p>
          <a:p>
            <a:pPr algn="r"/>
            <a:endParaRPr lang="en-US" altLang="ja-JP" sz="1400" dirty="0"/>
          </a:p>
          <a:p>
            <a:pPr algn="r"/>
            <a:endParaRPr lang="ja-JP" altLang="en-US" sz="1400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1514C3D9-463B-9C4C-9A35-91F641B779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2550" y="4931689"/>
            <a:ext cx="8493125" cy="1041339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sp>
        <p:nvSpPr>
          <p:cNvPr id="7" name="サブタイトル 2">
            <a:extLst>
              <a:ext uri="{FF2B5EF4-FFF2-40B4-BE49-F238E27FC236}">
                <a16:creationId xmlns:a16="http://schemas.microsoft.com/office/drawing/2014/main" id="{48C61795-C81D-CF44-8AF4-4787A07662E5}"/>
              </a:ext>
            </a:extLst>
          </p:cNvPr>
          <p:cNvSpPr txBox="1">
            <a:spLocks/>
          </p:cNvSpPr>
          <p:nvPr/>
        </p:nvSpPr>
        <p:spPr>
          <a:xfrm>
            <a:off x="1249362" y="4182329"/>
            <a:ext cx="11115675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sz="1400" dirty="0"/>
              <a:t>URL:</a:t>
            </a:r>
          </a:p>
          <a:p>
            <a:pPr marL="0" indent="0">
              <a:buNone/>
            </a:pPr>
            <a:r>
              <a:rPr lang="en-US" altLang="ja-JP" sz="1400" dirty="0">
                <a:hlinkClick r:id="rId4"/>
              </a:rPr>
              <a:t>http://spring-boot-camel-rest-sql-xml-akohno-test1.7e14.starter-us-west-2.openshiftapps.com/camel-rest-sql-xml/books</a:t>
            </a:r>
            <a:endParaRPr lang="en-US" altLang="ja-JP" sz="1400" dirty="0"/>
          </a:p>
          <a:p>
            <a:pPr marL="0" indent="0">
              <a:buNone/>
            </a:pPr>
            <a:endParaRPr lang="en-US" altLang="ja-JP" sz="1400" dirty="0"/>
          </a:p>
          <a:p>
            <a:pPr marL="0" indent="0">
              <a:buNone/>
            </a:pPr>
            <a:endParaRPr lang="ja-JP" altLang="en-US" sz="1400" dirty="0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1742E64A-8E91-6849-8665-5040530B43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52550" y="2691346"/>
            <a:ext cx="9296879" cy="1448583"/>
          </a:xfrm>
          <a:prstGeom prst="rect">
            <a:avLst/>
          </a:prstGeom>
        </p:spPr>
      </p:pic>
      <p:sp>
        <p:nvSpPr>
          <p:cNvPr id="9" name="角丸四角形 8">
            <a:extLst>
              <a:ext uri="{FF2B5EF4-FFF2-40B4-BE49-F238E27FC236}">
                <a16:creationId xmlns:a16="http://schemas.microsoft.com/office/drawing/2014/main" id="{0732D7F4-F814-2C42-A584-C244C67932C6}"/>
              </a:ext>
            </a:extLst>
          </p:cNvPr>
          <p:cNvSpPr/>
          <p:nvPr/>
        </p:nvSpPr>
        <p:spPr>
          <a:xfrm>
            <a:off x="5766044" y="3843457"/>
            <a:ext cx="4883385" cy="398440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106854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66B3037-2A72-D947-ADD5-A77C3C9C3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目的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9B3E867-8CF9-2C45-B3AC-A4937F49B2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業務に多忙な</a:t>
            </a:r>
            <a:r>
              <a:rPr lang="en-US" altLang="ja-JP" dirty="0"/>
              <a:t>Java</a:t>
            </a:r>
            <a:r>
              <a:rPr lang="ja-JP" altLang="en-US" dirty="0"/>
              <a:t>エンジニア</a:t>
            </a:r>
            <a:r>
              <a:rPr lang="en-US" altLang="ja-JP" dirty="0"/>
              <a:t>(Camel</a:t>
            </a:r>
            <a:r>
              <a:rPr lang="ja-JP" altLang="en-US" dirty="0"/>
              <a:t>ユーザを含む</a:t>
            </a:r>
            <a:r>
              <a:rPr lang="en-US" altLang="ja-JP" dirty="0"/>
              <a:t>)</a:t>
            </a:r>
            <a:r>
              <a:rPr lang="ja-JP" altLang="en-US" dirty="0"/>
              <a:t>が新しい技術</a:t>
            </a:r>
            <a:r>
              <a:rPr lang="en-US" altLang="ja-JP" dirty="0"/>
              <a:t>(Docker, </a:t>
            </a:r>
            <a:r>
              <a:rPr lang="en-US" altLang="ja-JP" dirty="0" err="1"/>
              <a:t>OpenShift</a:t>
            </a:r>
            <a:r>
              <a:rPr lang="ja-JP" altLang="en-US" dirty="0"/>
              <a:t>など</a:t>
            </a:r>
            <a:r>
              <a:rPr lang="en-US" altLang="ja-JP" dirty="0"/>
              <a:t>)</a:t>
            </a:r>
            <a:r>
              <a:rPr lang="ja-JP" altLang="en-US" dirty="0"/>
              <a:t>を効率的に学ぶための方法を紹介</a:t>
            </a:r>
            <a:endParaRPr lang="en-US" altLang="ja-JP" dirty="0"/>
          </a:p>
          <a:p>
            <a:pPr marL="457200" lvl="1" indent="0">
              <a:buNone/>
            </a:pPr>
            <a:endParaRPr lang="en-US" altLang="ja-JP" dirty="0"/>
          </a:p>
          <a:p>
            <a:r>
              <a:rPr lang="en-US" altLang="ja-JP" dirty="0"/>
              <a:t>(</a:t>
            </a:r>
            <a:r>
              <a:rPr lang="ja-JP" altLang="en-US" dirty="0"/>
              <a:t>元ネタ</a:t>
            </a:r>
            <a:r>
              <a:rPr lang="en-US" altLang="ja-JP" dirty="0"/>
              <a:t>)</a:t>
            </a:r>
            <a:r>
              <a:rPr lang="ja-JP" altLang="en-US" dirty="0"/>
              <a:t>ブログの紹介</a:t>
            </a:r>
            <a:endParaRPr lang="en-US" altLang="ja-JP" dirty="0"/>
          </a:p>
          <a:p>
            <a:pPr lvl="1"/>
            <a:r>
              <a:rPr lang="en-US" altLang="ja-JP" dirty="0"/>
              <a:t>A busy Java developers guide to developing </a:t>
            </a:r>
            <a:r>
              <a:rPr lang="en-US" altLang="ja-JP" dirty="0" err="1"/>
              <a:t>microservices</a:t>
            </a:r>
            <a:r>
              <a:rPr lang="en-US" altLang="ja-JP" dirty="0"/>
              <a:t> on Kubernetes and </a:t>
            </a:r>
            <a:r>
              <a:rPr lang="en-US" altLang="ja-JP" dirty="0" err="1"/>
              <a:t>docker</a:t>
            </a:r>
            <a:endParaRPr lang="en-US" altLang="ja-JP" dirty="0"/>
          </a:p>
          <a:p>
            <a:endParaRPr lang="en-US" altLang="ja-JP" dirty="0"/>
          </a:p>
          <a:p>
            <a:pPr marL="914400" lvl="2" indent="0">
              <a:buNone/>
            </a:pPr>
            <a:r>
              <a:rPr lang="en-US" altLang="ja-JP" dirty="0"/>
              <a:t>URL:</a:t>
            </a:r>
          </a:p>
          <a:p>
            <a:pPr marL="914400" lvl="2" indent="0">
              <a:buNone/>
            </a:pPr>
            <a:r>
              <a:rPr lang="en-US" altLang="ja-JP" dirty="0">
                <a:hlinkClick r:id="rId2"/>
              </a:rPr>
              <a:t>https://blog.fabric8.io/a-busy-java-developers-guide-to-developing-microservices-on-kubernetes-and-docker-98b7b9816fdf</a:t>
            </a:r>
            <a:endParaRPr lang="en-US" altLang="ja-JP" dirty="0"/>
          </a:p>
          <a:p>
            <a:pPr marL="914400" lvl="2" indent="0">
              <a:buNone/>
            </a:pPr>
            <a:endParaRPr kumimoji="1" lang="ja-JP" altLang="en-US" dirty="0"/>
          </a:p>
        </p:txBody>
      </p:sp>
      <p:sp>
        <p:nvSpPr>
          <p:cNvPr id="5" name="サブタイトル 2">
            <a:extLst>
              <a:ext uri="{FF2B5EF4-FFF2-40B4-BE49-F238E27FC236}">
                <a16:creationId xmlns:a16="http://schemas.microsoft.com/office/drawing/2014/main" id="{DEA26681-C7AD-AA44-A710-F65C1E9CC2BE}"/>
              </a:ext>
            </a:extLst>
          </p:cNvPr>
          <p:cNvSpPr txBox="1">
            <a:spLocks/>
          </p:cNvSpPr>
          <p:nvPr/>
        </p:nvSpPr>
        <p:spPr>
          <a:xfrm>
            <a:off x="8067676" y="356393"/>
            <a:ext cx="3862387" cy="67151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ja-JP" altLang="en-US" sz="1400" dirty="0"/>
              <a:t>ソースコード</a:t>
            </a:r>
            <a:r>
              <a:rPr lang="en-US" altLang="ja-JP" sz="1400" dirty="0"/>
              <a:t>&amp;</a:t>
            </a:r>
            <a:r>
              <a:rPr lang="ja-JP" altLang="en-US" sz="1400" dirty="0"/>
              <a:t>資料</a:t>
            </a:r>
            <a:r>
              <a:rPr lang="en-US" altLang="ja-JP" sz="1400" dirty="0"/>
              <a:t>:</a:t>
            </a:r>
          </a:p>
          <a:p>
            <a:pPr algn="r"/>
            <a:r>
              <a:rPr lang="en-US" altLang="ja-JP" sz="1400" dirty="0">
                <a:hlinkClick r:id="rId3"/>
              </a:rPr>
              <a:t>https://github.com/training-banz/camel-trial</a:t>
            </a:r>
            <a:endParaRPr lang="en-US" altLang="ja-JP" sz="1400" dirty="0"/>
          </a:p>
          <a:p>
            <a:pPr algn="r"/>
            <a:endParaRPr lang="en-US" altLang="ja-JP" sz="1400" dirty="0"/>
          </a:p>
          <a:p>
            <a:pPr algn="r"/>
            <a:endParaRPr lang="en-US" altLang="ja-JP" sz="1400" dirty="0"/>
          </a:p>
          <a:p>
            <a:pPr algn="r"/>
            <a:endParaRPr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6313199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7954110-F3F5-604C-92F5-A2D25DAAE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sz="4000" dirty="0"/>
              <a:t>Java</a:t>
            </a:r>
            <a:r>
              <a:rPr kumimoji="1" lang="ja-JP" altLang="en-US" sz="4000" dirty="0"/>
              <a:t>エンジニアがコンテナ技術を学ぶ理由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0F21DBD-0330-DE46-B91D-1645C36B95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ja-JP" dirty="0"/>
              <a:t>Docker</a:t>
            </a:r>
            <a:r>
              <a:rPr lang="ja-JP" altLang="en-US" dirty="0"/>
              <a:t>コンテナとは</a:t>
            </a:r>
            <a:r>
              <a:rPr lang="en-US" altLang="ja-JP" dirty="0"/>
              <a:t>?</a:t>
            </a:r>
            <a:br>
              <a:rPr lang="en-US" altLang="ja-JP" dirty="0"/>
            </a:br>
            <a:r>
              <a:rPr lang="en-US" altLang="ja-JP" sz="2000" dirty="0"/>
              <a:t>=&gt;</a:t>
            </a:r>
            <a:r>
              <a:rPr lang="en-US" altLang="ja-JP" sz="2000" dirty="0" err="1"/>
              <a:t>Microservices</a:t>
            </a:r>
            <a:r>
              <a:rPr lang="ja-JP" altLang="en-US" sz="2000" dirty="0"/>
              <a:t>などモダンなアプリケーションを作るための中核的な技術</a:t>
            </a:r>
            <a:endParaRPr lang="en-US" altLang="ja-JP" sz="2000" dirty="0"/>
          </a:p>
          <a:p>
            <a:endParaRPr lang="en-US" altLang="ja-JP" dirty="0"/>
          </a:p>
          <a:p>
            <a:r>
              <a:rPr lang="ja-JP" altLang="en-US" dirty="0"/>
              <a:t>開発者にとってのメリット</a:t>
            </a:r>
            <a:endParaRPr lang="en-US" altLang="ja-JP" dirty="0"/>
          </a:p>
          <a:p>
            <a:pPr lvl="1"/>
            <a:r>
              <a:rPr lang="ja-JP" altLang="en-US" dirty="0"/>
              <a:t>本番環境と開発環境で同じものを動かすことができる</a:t>
            </a:r>
            <a:endParaRPr lang="en-US" altLang="ja-JP" dirty="0"/>
          </a:p>
          <a:p>
            <a:pPr lvl="2"/>
            <a:r>
              <a:rPr lang="en-US" altLang="ja-JP" dirty="0"/>
              <a:t>OS,JDK</a:t>
            </a:r>
            <a:r>
              <a:rPr lang="ja-JP" altLang="en-US" dirty="0"/>
              <a:t>など今までインフラチームに準備してもらったレイヤーのコンポーネントも含めてリリースできる</a:t>
            </a:r>
            <a:endParaRPr lang="en-US" altLang="ja-JP" dirty="0"/>
          </a:p>
          <a:p>
            <a:pPr marL="914400" lvl="2" indent="0">
              <a:buNone/>
            </a:pPr>
            <a:endParaRPr lang="en-US" altLang="ja-JP" dirty="0"/>
          </a:p>
          <a:p>
            <a:pPr lvl="1"/>
            <a:r>
              <a:rPr lang="ja-JP" altLang="en-US" dirty="0"/>
              <a:t>既存スキルの有効活用</a:t>
            </a:r>
            <a:endParaRPr lang="en-US" altLang="ja-JP" dirty="0"/>
          </a:p>
          <a:p>
            <a:pPr lvl="2"/>
            <a:r>
              <a:rPr lang="ja-JP" altLang="en-US" dirty="0"/>
              <a:t>デモで利用している</a:t>
            </a:r>
            <a:r>
              <a:rPr lang="en-US" altLang="ja-JP" dirty="0"/>
              <a:t>Maven</a:t>
            </a:r>
            <a:r>
              <a:rPr lang="ja-JP" altLang="en-US" dirty="0"/>
              <a:t>プラグインを利用すれば、</a:t>
            </a:r>
            <a:r>
              <a:rPr lang="en-US" altLang="ja-JP" dirty="0"/>
              <a:t>Web</a:t>
            </a:r>
            <a:r>
              <a:rPr lang="ja-JP" altLang="en-US" dirty="0"/>
              <a:t>ンテナ</a:t>
            </a:r>
            <a:r>
              <a:rPr lang="en-US" altLang="ja-JP" dirty="0"/>
              <a:t>(</a:t>
            </a:r>
            <a:r>
              <a:rPr lang="en-US" altLang="ja-JP" dirty="0" err="1"/>
              <a:t>JavaEE</a:t>
            </a:r>
            <a:r>
              <a:rPr lang="en-US" altLang="ja-JP" dirty="0"/>
              <a:t>)</a:t>
            </a:r>
            <a:r>
              <a:rPr lang="ja-JP" altLang="en-US" dirty="0"/>
              <a:t>や</a:t>
            </a:r>
            <a:r>
              <a:rPr lang="en-US" altLang="ja-JP" dirty="0" err="1"/>
              <a:t>OSGi</a:t>
            </a:r>
            <a:r>
              <a:rPr lang="ja-JP" altLang="en-US" dirty="0"/>
              <a:t>コンテナ</a:t>
            </a:r>
            <a:r>
              <a:rPr lang="en-US" altLang="ja-JP" dirty="0"/>
              <a:t>(</a:t>
            </a:r>
            <a:r>
              <a:rPr lang="en-US" altLang="ja-JP" dirty="0" err="1"/>
              <a:t>Karaf</a:t>
            </a:r>
            <a:r>
              <a:rPr lang="en-US" altLang="ja-JP" dirty="0"/>
              <a:t>)</a:t>
            </a:r>
            <a:r>
              <a:rPr lang="ja-JP" altLang="en-US" dirty="0"/>
              <a:t>にデプロイする感覚でアプリケーション</a:t>
            </a:r>
            <a:r>
              <a:rPr lang="en-US" altLang="ja-JP" dirty="0"/>
              <a:t>(Docker</a:t>
            </a:r>
            <a:r>
              <a:rPr lang="ja-JP" altLang="en-US" dirty="0"/>
              <a:t>コンテナ</a:t>
            </a:r>
            <a:r>
              <a:rPr lang="en-US" altLang="ja-JP" dirty="0"/>
              <a:t>)</a:t>
            </a:r>
            <a:r>
              <a:rPr lang="ja-JP" altLang="en-US" dirty="0"/>
              <a:t>をデプロイできる</a:t>
            </a:r>
            <a:r>
              <a:rPr lang="en-US" altLang="ja-JP" dirty="0"/>
              <a:t> </a:t>
            </a:r>
            <a:endParaRPr kumimoji="1" lang="ja-JP" altLang="en-US" dirty="0"/>
          </a:p>
        </p:txBody>
      </p:sp>
      <p:sp>
        <p:nvSpPr>
          <p:cNvPr id="4" name="サブタイトル 2">
            <a:extLst>
              <a:ext uri="{FF2B5EF4-FFF2-40B4-BE49-F238E27FC236}">
                <a16:creationId xmlns:a16="http://schemas.microsoft.com/office/drawing/2014/main" id="{3F4F6182-55E1-5F4C-B3B9-C6623EB56317}"/>
              </a:ext>
            </a:extLst>
          </p:cNvPr>
          <p:cNvSpPr txBox="1">
            <a:spLocks/>
          </p:cNvSpPr>
          <p:nvPr/>
        </p:nvSpPr>
        <p:spPr>
          <a:xfrm>
            <a:off x="8286749" y="95246"/>
            <a:ext cx="3862387" cy="67151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ja-JP" altLang="en-US" sz="1400" dirty="0"/>
              <a:t>ソースコード</a:t>
            </a:r>
            <a:r>
              <a:rPr lang="en-US" altLang="ja-JP" sz="1400" dirty="0"/>
              <a:t>&amp;</a:t>
            </a:r>
            <a:r>
              <a:rPr lang="ja-JP" altLang="en-US" sz="1400" dirty="0"/>
              <a:t>資料</a:t>
            </a:r>
            <a:r>
              <a:rPr lang="en-US" altLang="ja-JP" sz="1400" dirty="0"/>
              <a:t>:</a:t>
            </a:r>
          </a:p>
          <a:p>
            <a:pPr algn="r"/>
            <a:r>
              <a:rPr lang="en-US" altLang="ja-JP" sz="1400" dirty="0">
                <a:hlinkClick r:id="rId2"/>
              </a:rPr>
              <a:t>https://github.com/training-banz/camel-trial</a:t>
            </a:r>
            <a:endParaRPr lang="en-US" altLang="ja-JP" sz="1400" dirty="0"/>
          </a:p>
          <a:p>
            <a:pPr algn="r"/>
            <a:endParaRPr lang="en-US" altLang="ja-JP" sz="1400" dirty="0"/>
          </a:p>
          <a:p>
            <a:pPr algn="r"/>
            <a:endParaRPr lang="en-US" altLang="ja-JP" sz="1400" dirty="0"/>
          </a:p>
          <a:p>
            <a:pPr algn="r"/>
            <a:endParaRPr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778125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721418A-670B-9142-AB6F-AD424844B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今までのアプリの実行方法</a:t>
            </a:r>
            <a:endParaRPr kumimoji="1" lang="ja-JP" altLang="en-US" dirty="0"/>
          </a:p>
        </p:txBody>
      </p:sp>
      <p:sp>
        <p:nvSpPr>
          <p:cNvPr id="7" name="コンテンツ プレースホルダー 6">
            <a:extLst>
              <a:ext uri="{FF2B5EF4-FFF2-40B4-BE49-F238E27FC236}">
                <a16:creationId xmlns:a16="http://schemas.microsoft.com/office/drawing/2014/main" id="{846AD1B3-0F90-AD4A-92A3-3BC9126224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Web</a:t>
            </a:r>
            <a:r>
              <a:rPr lang="ja-JP" altLang="en-US" dirty="0"/>
              <a:t>コンテナ以下のレイヤーはインフラチームが構築</a:t>
            </a:r>
            <a:endParaRPr kumimoji="1" lang="ja-JP" altLang="en-US" dirty="0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9D460AEF-8843-354A-BAEE-4197CD045E6D}"/>
              </a:ext>
            </a:extLst>
          </p:cNvPr>
          <p:cNvSpPr/>
          <p:nvPr/>
        </p:nvSpPr>
        <p:spPr>
          <a:xfrm>
            <a:off x="1647371" y="3574312"/>
            <a:ext cx="1177109" cy="4079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/>
              <a:t>Web</a:t>
            </a:r>
            <a:r>
              <a:rPr kumimoji="1" lang="ja-JP" altLang="en-US" sz="1200" dirty="0"/>
              <a:t>コンテナ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E21167CD-C340-1E41-A475-C1C52B1559A8}"/>
              </a:ext>
            </a:extLst>
          </p:cNvPr>
          <p:cNvSpPr/>
          <p:nvPr/>
        </p:nvSpPr>
        <p:spPr>
          <a:xfrm>
            <a:off x="1647371" y="4151642"/>
            <a:ext cx="1177109" cy="3345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/>
              <a:t>JVM</a:t>
            </a:r>
            <a:endParaRPr kumimoji="1" lang="ja-JP" altLang="en-US" sz="1200" dirty="0"/>
          </a:p>
        </p:txBody>
      </p:sp>
      <p:sp>
        <p:nvSpPr>
          <p:cNvPr id="6" name="フローチャート: 書類 5">
            <a:extLst>
              <a:ext uri="{FF2B5EF4-FFF2-40B4-BE49-F238E27FC236}">
                <a16:creationId xmlns:a16="http://schemas.microsoft.com/office/drawing/2014/main" id="{4F24CFA2-8A43-2245-8A59-FA0C9CF00116}"/>
              </a:ext>
            </a:extLst>
          </p:cNvPr>
          <p:cNvSpPr/>
          <p:nvPr/>
        </p:nvSpPr>
        <p:spPr>
          <a:xfrm>
            <a:off x="1798320" y="3023714"/>
            <a:ext cx="831334" cy="415661"/>
          </a:xfrm>
          <a:prstGeom prst="flowChart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 err="1"/>
              <a:t>XXX.war</a:t>
            </a:r>
            <a:endParaRPr kumimoji="1" lang="ja-JP" altLang="en-US" sz="1200" dirty="0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409FEDBE-BA21-5844-B998-3B6313855774}"/>
              </a:ext>
            </a:extLst>
          </p:cNvPr>
          <p:cNvSpPr/>
          <p:nvPr/>
        </p:nvSpPr>
        <p:spPr>
          <a:xfrm>
            <a:off x="3103880" y="3574312"/>
            <a:ext cx="1177109" cy="4079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/>
              <a:t>Web</a:t>
            </a:r>
            <a:r>
              <a:rPr kumimoji="1" lang="ja-JP" altLang="en-US" sz="1200" dirty="0"/>
              <a:t>コンテナ</a:t>
            </a: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DA9216E3-AD80-7A4E-9AEE-E28BB95A24AF}"/>
              </a:ext>
            </a:extLst>
          </p:cNvPr>
          <p:cNvSpPr/>
          <p:nvPr/>
        </p:nvSpPr>
        <p:spPr>
          <a:xfrm>
            <a:off x="3103880" y="4151642"/>
            <a:ext cx="1177109" cy="3345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/>
              <a:t>JVM</a:t>
            </a:r>
            <a:endParaRPr kumimoji="1" lang="ja-JP" altLang="en-US" sz="1200" dirty="0"/>
          </a:p>
        </p:txBody>
      </p:sp>
      <p:sp>
        <p:nvSpPr>
          <p:cNvPr id="10" name="フローチャート: 書類 9">
            <a:extLst>
              <a:ext uri="{FF2B5EF4-FFF2-40B4-BE49-F238E27FC236}">
                <a16:creationId xmlns:a16="http://schemas.microsoft.com/office/drawing/2014/main" id="{16362D80-E836-E746-84E7-51D3F34BDDB0}"/>
              </a:ext>
            </a:extLst>
          </p:cNvPr>
          <p:cNvSpPr/>
          <p:nvPr/>
        </p:nvSpPr>
        <p:spPr>
          <a:xfrm>
            <a:off x="3254829" y="3023714"/>
            <a:ext cx="831334" cy="415661"/>
          </a:xfrm>
          <a:prstGeom prst="flowChart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 err="1"/>
              <a:t>XXX.war</a:t>
            </a:r>
            <a:endParaRPr kumimoji="1" lang="ja-JP" altLang="en-US" sz="1200" dirty="0"/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5C72D1BD-E605-6545-8EA8-939EE76CB752}"/>
              </a:ext>
            </a:extLst>
          </p:cNvPr>
          <p:cNvSpPr/>
          <p:nvPr/>
        </p:nvSpPr>
        <p:spPr>
          <a:xfrm>
            <a:off x="1647370" y="4605125"/>
            <a:ext cx="1177109" cy="3345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200" dirty="0"/>
              <a:t>OS</a:t>
            </a:r>
            <a:endParaRPr kumimoji="1" lang="ja-JP" altLang="en-US" sz="1200" dirty="0"/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233EF507-95DB-B446-9E8E-5288134078BE}"/>
              </a:ext>
            </a:extLst>
          </p:cNvPr>
          <p:cNvSpPr/>
          <p:nvPr/>
        </p:nvSpPr>
        <p:spPr>
          <a:xfrm>
            <a:off x="3103880" y="4612485"/>
            <a:ext cx="1177109" cy="3345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200" dirty="0"/>
              <a:t>OS</a:t>
            </a:r>
            <a:endParaRPr kumimoji="1" lang="ja-JP" altLang="en-US" sz="1200" dirty="0"/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FCDAF996-BBBB-6743-AF7C-5F2AC5FE32CC}"/>
              </a:ext>
            </a:extLst>
          </p:cNvPr>
          <p:cNvSpPr/>
          <p:nvPr/>
        </p:nvSpPr>
        <p:spPr>
          <a:xfrm>
            <a:off x="5714323" y="3574584"/>
            <a:ext cx="1177109" cy="4079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/>
              <a:t>Web</a:t>
            </a:r>
            <a:r>
              <a:rPr kumimoji="1" lang="ja-JP" altLang="en-US" sz="1200" dirty="0"/>
              <a:t>コンテナ</a:t>
            </a:r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DEB86E62-8F7F-6247-9CDC-5C05846D7144}"/>
              </a:ext>
            </a:extLst>
          </p:cNvPr>
          <p:cNvSpPr/>
          <p:nvPr/>
        </p:nvSpPr>
        <p:spPr>
          <a:xfrm>
            <a:off x="5714323" y="4151914"/>
            <a:ext cx="1177109" cy="3345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/>
              <a:t>JVM</a:t>
            </a:r>
            <a:endParaRPr kumimoji="1" lang="ja-JP" altLang="en-US" sz="1200" dirty="0"/>
          </a:p>
        </p:txBody>
      </p:sp>
      <p:sp>
        <p:nvSpPr>
          <p:cNvPr id="17" name="フローチャート: 書類 16">
            <a:extLst>
              <a:ext uri="{FF2B5EF4-FFF2-40B4-BE49-F238E27FC236}">
                <a16:creationId xmlns:a16="http://schemas.microsoft.com/office/drawing/2014/main" id="{7938B92D-E138-474C-B215-737FB054FFD9}"/>
              </a:ext>
            </a:extLst>
          </p:cNvPr>
          <p:cNvSpPr/>
          <p:nvPr/>
        </p:nvSpPr>
        <p:spPr>
          <a:xfrm>
            <a:off x="5865272" y="3023986"/>
            <a:ext cx="831334" cy="415661"/>
          </a:xfrm>
          <a:prstGeom prst="flowChart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 err="1"/>
              <a:t>XXX.war</a:t>
            </a:r>
            <a:endParaRPr kumimoji="1" lang="ja-JP" altLang="en-US" sz="1200" dirty="0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D7AA3320-5C88-DD47-AA9D-3639B76AF985}"/>
              </a:ext>
            </a:extLst>
          </p:cNvPr>
          <p:cNvSpPr/>
          <p:nvPr/>
        </p:nvSpPr>
        <p:spPr>
          <a:xfrm>
            <a:off x="5714322" y="4605397"/>
            <a:ext cx="1177109" cy="3345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200" dirty="0"/>
              <a:t>OS</a:t>
            </a:r>
            <a:endParaRPr kumimoji="1" lang="ja-JP" altLang="en-US" sz="1200" dirty="0"/>
          </a:p>
        </p:txBody>
      </p:sp>
      <p:sp>
        <p:nvSpPr>
          <p:cNvPr id="19" name="角丸四角形吹き出し 18">
            <a:extLst>
              <a:ext uri="{FF2B5EF4-FFF2-40B4-BE49-F238E27FC236}">
                <a16:creationId xmlns:a16="http://schemas.microsoft.com/office/drawing/2014/main" id="{22168D20-C6FE-3342-8390-E240E8C71F4B}"/>
              </a:ext>
            </a:extLst>
          </p:cNvPr>
          <p:cNvSpPr/>
          <p:nvPr/>
        </p:nvSpPr>
        <p:spPr>
          <a:xfrm>
            <a:off x="7431521" y="2437889"/>
            <a:ext cx="2285999" cy="1001486"/>
          </a:xfrm>
          <a:prstGeom prst="wedgeRoundRectCallout">
            <a:avLst>
              <a:gd name="adj1" fmla="val -73330"/>
              <a:gd name="adj2" fmla="val 22001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</a:rPr>
              <a:t>デプロイの単位</a:t>
            </a:r>
            <a:endParaRPr kumimoji="1" lang="en-US" altLang="ja-JP" dirty="0">
              <a:solidFill>
                <a:schemeClr val="tx1"/>
              </a:solidFill>
            </a:endParaRPr>
          </a:p>
          <a:p>
            <a:pPr algn="ctr"/>
            <a:r>
              <a:rPr lang="en-US" altLang="ja-JP" dirty="0">
                <a:solidFill>
                  <a:schemeClr val="tx1"/>
                </a:solidFill>
              </a:rPr>
              <a:t>(war)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20" name="角丸四角形 19">
            <a:extLst>
              <a:ext uri="{FF2B5EF4-FFF2-40B4-BE49-F238E27FC236}">
                <a16:creationId xmlns:a16="http://schemas.microsoft.com/office/drawing/2014/main" id="{D946C6AC-6969-B649-94E9-1AC9506F9672}"/>
              </a:ext>
            </a:extLst>
          </p:cNvPr>
          <p:cNvSpPr/>
          <p:nvPr/>
        </p:nvSpPr>
        <p:spPr>
          <a:xfrm>
            <a:off x="5642701" y="2916579"/>
            <a:ext cx="1304440" cy="573298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角丸四角形 20">
            <a:extLst>
              <a:ext uri="{FF2B5EF4-FFF2-40B4-BE49-F238E27FC236}">
                <a16:creationId xmlns:a16="http://schemas.microsoft.com/office/drawing/2014/main" id="{BC917DB2-1B2F-754E-8B64-4D7D7E9DB144}"/>
              </a:ext>
            </a:extLst>
          </p:cNvPr>
          <p:cNvSpPr/>
          <p:nvPr/>
        </p:nvSpPr>
        <p:spPr>
          <a:xfrm>
            <a:off x="1621469" y="2923667"/>
            <a:ext cx="1304440" cy="573298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角丸四角形 21">
            <a:extLst>
              <a:ext uri="{FF2B5EF4-FFF2-40B4-BE49-F238E27FC236}">
                <a16:creationId xmlns:a16="http://schemas.microsoft.com/office/drawing/2014/main" id="{B8B26828-D1F1-D847-81C5-BCA1A64D48D6}"/>
              </a:ext>
            </a:extLst>
          </p:cNvPr>
          <p:cNvSpPr/>
          <p:nvPr/>
        </p:nvSpPr>
        <p:spPr>
          <a:xfrm>
            <a:off x="3102760" y="2916307"/>
            <a:ext cx="1304440" cy="573298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3DA083C7-B88C-6C49-A8E0-AE5E5DF04D72}"/>
              </a:ext>
            </a:extLst>
          </p:cNvPr>
          <p:cNvSpPr txBox="1"/>
          <p:nvPr/>
        </p:nvSpPr>
        <p:spPr>
          <a:xfrm>
            <a:off x="4720158" y="3924947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・・・</a:t>
            </a:r>
          </a:p>
        </p:txBody>
      </p:sp>
      <p:sp>
        <p:nvSpPr>
          <p:cNvPr id="24" name="角丸四角形吹き出し 23">
            <a:extLst>
              <a:ext uri="{FF2B5EF4-FFF2-40B4-BE49-F238E27FC236}">
                <a16:creationId xmlns:a16="http://schemas.microsoft.com/office/drawing/2014/main" id="{E02B6E47-2A81-0B4D-A640-CBC8D3D86E34}"/>
              </a:ext>
            </a:extLst>
          </p:cNvPr>
          <p:cNvSpPr/>
          <p:nvPr/>
        </p:nvSpPr>
        <p:spPr>
          <a:xfrm>
            <a:off x="7728015" y="3818174"/>
            <a:ext cx="4213613" cy="1001486"/>
          </a:xfrm>
          <a:prstGeom prst="wedgeRoundRectCallout">
            <a:avLst>
              <a:gd name="adj1" fmla="val -71613"/>
              <a:gd name="adj2" fmla="val -49457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</a:rPr>
              <a:t>インフラチームが準備した環境を利用</a:t>
            </a:r>
            <a:endParaRPr kumimoji="1" lang="en-US" altLang="ja-JP" dirty="0">
              <a:solidFill>
                <a:schemeClr val="tx1"/>
              </a:solidFill>
            </a:endParaRPr>
          </a:p>
          <a:p>
            <a:r>
              <a:rPr lang="en-US" altLang="ja-JP" dirty="0">
                <a:solidFill>
                  <a:schemeClr val="tx1"/>
                </a:solidFill>
              </a:rPr>
              <a:t>-&gt;</a:t>
            </a:r>
            <a:r>
              <a:rPr lang="ja-JP" altLang="en-US" dirty="0">
                <a:solidFill>
                  <a:schemeClr val="tx1"/>
                </a:solidFill>
              </a:rPr>
              <a:t>実質スケールアウトできない</a:t>
            </a:r>
            <a:endParaRPr lang="en-US" altLang="ja-JP" dirty="0">
              <a:solidFill>
                <a:schemeClr val="tx1"/>
              </a:solidFill>
            </a:endParaRPr>
          </a:p>
        </p:txBody>
      </p:sp>
      <p:sp>
        <p:nvSpPr>
          <p:cNvPr id="25" name="角丸四角形吹き出し 24">
            <a:extLst>
              <a:ext uri="{FF2B5EF4-FFF2-40B4-BE49-F238E27FC236}">
                <a16:creationId xmlns:a16="http://schemas.microsoft.com/office/drawing/2014/main" id="{6993CA7D-20D9-984E-B571-55101D5AF711}"/>
              </a:ext>
            </a:extLst>
          </p:cNvPr>
          <p:cNvSpPr/>
          <p:nvPr/>
        </p:nvSpPr>
        <p:spPr>
          <a:xfrm>
            <a:off x="7130074" y="5500297"/>
            <a:ext cx="4767169" cy="1001486"/>
          </a:xfrm>
          <a:prstGeom prst="wedgeRoundRectCallout">
            <a:avLst>
              <a:gd name="adj1" fmla="val -60762"/>
              <a:gd name="adj2" fmla="val -119022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>
                <a:solidFill>
                  <a:schemeClr val="tx1"/>
                </a:solidFill>
              </a:rPr>
              <a:t>検証環境と本番環境で</a:t>
            </a:r>
            <a:r>
              <a:rPr lang="en-US" altLang="ja-JP" dirty="0">
                <a:solidFill>
                  <a:schemeClr val="tx1"/>
                </a:solidFill>
              </a:rPr>
              <a:t>Web</a:t>
            </a:r>
            <a:r>
              <a:rPr lang="ja-JP" altLang="en-US" dirty="0">
                <a:solidFill>
                  <a:schemeClr val="tx1"/>
                </a:solidFill>
              </a:rPr>
              <a:t>コンテナ、</a:t>
            </a:r>
            <a:r>
              <a:rPr lang="en-US" altLang="ja-JP" dirty="0">
                <a:solidFill>
                  <a:schemeClr val="tx1"/>
                </a:solidFill>
              </a:rPr>
              <a:t>OS</a:t>
            </a:r>
            <a:r>
              <a:rPr lang="ja-JP" altLang="en-US" dirty="0">
                <a:solidFill>
                  <a:schemeClr val="tx1"/>
                </a:solidFill>
              </a:rPr>
              <a:t>の設定が微妙に異なっていることがある</a:t>
            </a:r>
            <a:endParaRPr lang="en-US" altLang="ja-JP" dirty="0">
              <a:solidFill>
                <a:schemeClr val="tx1"/>
              </a:solidFill>
            </a:endParaRPr>
          </a:p>
        </p:txBody>
      </p:sp>
      <p:sp>
        <p:nvSpPr>
          <p:cNvPr id="26" name="サブタイトル 2">
            <a:extLst>
              <a:ext uri="{FF2B5EF4-FFF2-40B4-BE49-F238E27FC236}">
                <a16:creationId xmlns:a16="http://schemas.microsoft.com/office/drawing/2014/main" id="{BEFC4835-F2B1-2A4F-B02F-A1AFD33E0A9E}"/>
              </a:ext>
            </a:extLst>
          </p:cNvPr>
          <p:cNvSpPr txBox="1">
            <a:spLocks/>
          </p:cNvSpPr>
          <p:nvPr/>
        </p:nvSpPr>
        <p:spPr>
          <a:xfrm>
            <a:off x="8067676" y="356393"/>
            <a:ext cx="3862387" cy="67151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ja-JP" altLang="en-US" sz="1400" dirty="0"/>
              <a:t>ソースコード</a:t>
            </a:r>
            <a:r>
              <a:rPr lang="en-US" altLang="ja-JP" sz="1400" dirty="0"/>
              <a:t>&amp;</a:t>
            </a:r>
            <a:r>
              <a:rPr lang="ja-JP" altLang="en-US" sz="1400" dirty="0"/>
              <a:t>資料</a:t>
            </a:r>
            <a:r>
              <a:rPr lang="en-US" altLang="ja-JP" sz="1400" dirty="0"/>
              <a:t>:</a:t>
            </a:r>
          </a:p>
          <a:p>
            <a:pPr algn="r"/>
            <a:r>
              <a:rPr lang="en-US" altLang="ja-JP" sz="1400" dirty="0">
                <a:hlinkClick r:id="rId2"/>
              </a:rPr>
              <a:t>https://github.com/training-banz/camel-trial</a:t>
            </a:r>
            <a:endParaRPr lang="en-US" altLang="ja-JP" sz="1400" dirty="0"/>
          </a:p>
          <a:p>
            <a:pPr algn="r"/>
            <a:endParaRPr lang="en-US" altLang="ja-JP" sz="1400" dirty="0"/>
          </a:p>
          <a:p>
            <a:pPr algn="r"/>
            <a:endParaRPr lang="en-US" altLang="ja-JP" sz="1400" dirty="0"/>
          </a:p>
          <a:p>
            <a:pPr algn="r"/>
            <a:endParaRPr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6245655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角丸四角形 42">
            <a:extLst>
              <a:ext uri="{FF2B5EF4-FFF2-40B4-BE49-F238E27FC236}">
                <a16:creationId xmlns:a16="http://schemas.microsoft.com/office/drawing/2014/main" id="{37923BFB-8D7C-234E-91EB-DB2E5D25B898}"/>
              </a:ext>
            </a:extLst>
          </p:cNvPr>
          <p:cNvSpPr/>
          <p:nvPr/>
        </p:nvSpPr>
        <p:spPr>
          <a:xfrm>
            <a:off x="6766429" y="3067033"/>
            <a:ext cx="1687286" cy="2155372"/>
          </a:xfrm>
          <a:prstGeom prst="roundRect">
            <a:avLst>
              <a:gd name="adj" fmla="val 10215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ja-JP" altLang="en-US" dirty="0">
                <a:solidFill>
                  <a:schemeClr val="tx1"/>
                </a:solidFill>
              </a:rPr>
              <a:t>コンテナ化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42" name="角丸四角形 41">
            <a:extLst>
              <a:ext uri="{FF2B5EF4-FFF2-40B4-BE49-F238E27FC236}">
                <a16:creationId xmlns:a16="http://schemas.microsoft.com/office/drawing/2014/main" id="{CDE505AB-001D-474B-BD1A-639645E7B28F}"/>
              </a:ext>
            </a:extLst>
          </p:cNvPr>
          <p:cNvSpPr/>
          <p:nvPr/>
        </p:nvSpPr>
        <p:spPr>
          <a:xfrm>
            <a:off x="3856095" y="3113313"/>
            <a:ext cx="1687286" cy="2155372"/>
          </a:xfrm>
          <a:prstGeom prst="roundRect">
            <a:avLst>
              <a:gd name="adj" fmla="val 10215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ja-JP" altLang="en-US" dirty="0">
                <a:solidFill>
                  <a:schemeClr val="tx1"/>
                </a:solidFill>
              </a:rPr>
              <a:t>コンテナ化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20" name="角丸四角形 19">
            <a:extLst>
              <a:ext uri="{FF2B5EF4-FFF2-40B4-BE49-F238E27FC236}">
                <a16:creationId xmlns:a16="http://schemas.microsoft.com/office/drawing/2014/main" id="{194AF171-8B49-874D-A678-7515E5412FDB}"/>
              </a:ext>
            </a:extLst>
          </p:cNvPr>
          <p:cNvSpPr/>
          <p:nvPr/>
        </p:nvSpPr>
        <p:spPr>
          <a:xfrm>
            <a:off x="1787807" y="3113313"/>
            <a:ext cx="1687286" cy="2155372"/>
          </a:xfrm>
          <a:prstGeom prst="roundRect">
            <a:avLst>
              <a:gd name="adj" fmla="val 10215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ja-JP" altLang="en-US" dirty="0">
                <a:solidFill>
                  <a:schemeClr val="tx1"/>
                </a:solidFill>
              </a:rPr>
              <a:t>コンテナ化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7C826C29-26A4-4446-9202-8EA312DBF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sz="4000" dirty="0"/>
              <a:t>コンテナ技術を利用したアプリの実行方法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83BB027-572E-E346-8AE7-BC46A3BDDE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12611"/>
            <a:ext cx="10515600" cy="4351338"/>
          </a:xfrm>
        </p:spPr>
        <p:txBody>
          <a:bodyPr>
            <a:normAutofit/>
          </a:bodyPr>
          <a:lstStyle/>
          <a:p>
            <a:r>
              <a:rPr kumimoji="1" lang="ja-JP" altLang="en-US" sz="2000" dirty="0"/>
              <a:t>アプリ開発チームで</a:t>
            </a:r>
            <a:r>
              <a:rPr lang="ja-JP" altLang="en-US" sz="2000" dirty="0"/>
              <a:t>環境</a:t>
            </a:r>
            <a:r>
              <a:rPr kumimoji="1" lang="ja-JP" altLang="en-US" sz="2000" dirty="0"/>
              <a:t>設定をコントロールできる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ABE2E97A-AB44-E440-9366-8D498AC43277}"/>
              </a:ext>
            </a:extLst>
          </p:cNvPr>
          <p:cNvSpPr/>
          <p:nvPr/>
        </p:nvSpPr>
        <p:spPr>
          <a:xfrm>
            <a:off x="2038542" y="4242667"/>
            <a:ext cx="1177109" cy="3345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/>
              <a:t>JVM</a:t>
            </a:r>
            <a:endParaRPr kumimoji="1" lang="ja-JP" altLang="en-US" sz="1200" dirty="0"/>
          </a:p>
        </p:txBody>
      </p:sp>
      <p:sp>
        <p:nvSpPr>
          <p:cNvPr id="6" name="フローチャート: 書類 5">
            <a:extLst>
              <a:ext uri="{FF2B5EF4-FFF2-40B4-BE49-F238E27FC236}">
                <a16:creationId xmlns:a16="http://schemas.microsoft.com/office/drawing/2014/main" id="{A507F57F-504A-7346-AF9D-2909D0ED09F1}"/>
              </a:ext>
            </a:extLst>
          </p:cNvPr>
          <p:cNvSpPr/>
          <p:nvPr/>
        </p:nvSpPr>
        <p:spPr>
          <a:xfrm>
            <a:off x="2211428" y="3692758"/>
            <a:ext cx="831334" cy="415661"/>
          </a:xfrm>
          <a:prstGeom prst="flowChart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 err="1"/>
              <a:t>XXX.Jar</a:t>
            </a:r>
            <a:endParaRPr kumimoji="1" lang="en-US" altLang="ja-JP" sz="1200" dirty="0"/>
          </a:p>
          <a:p>
            <a:pPr algn="ctr"/>
            <a:r>
              <a:rPr lang="en-US" altLang="ja-JP" sz="1200" dirty="0"/>
              <a:t>(fat jar)</a:t>
            </a:r>
            <a:endParaRPr kumimoji="1" lang="ja-JP" altLang="en-US" sz="1200" dirty="0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B3EA53CC-EA65-E74C-9A24-F7F083FE931D}"/>
              </a:ext>
            </a:extLst>
          </p:cNvPr>
          <p:cNvSpPr/>
          <p:nvPr/>
        </p:nvSpPr>
        <p:spPr>
          <a:xfrm>
            <a:off x="2038541" y="4696150"/>
            <a:ext cx="1177109" cy="3345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200" dirty="0"/>
              <a:t>OS</a:t>
            </a:r>
            <a:endParaRPr kumimoji="1" lang="ja-JP" altLang="en-US" sz="1200" dirty="0"/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7E564765-FF9C-DA4E-9608-E4E3D0FC14F4}"/>
              </a:ext>
            </a:extLst>
          </p:cNvPr>
          <p:cNvSpPr/>
          <p:nvPr/>
        </p:nvSpPr>
        <p:spPr>
          <a:xfrm>
            <a:off x="1699992" y="5497348"/>
            <a:ext cx="8371843" cy="9056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kumimoji="1" lang="en-US" altLang="ja-JP" sz="1200"/>
              <a:t>PaaS</a:t>
            </a:r>
            <a:r>
              <a:rPr kumimoji="1" lang="ja-JP" altLang="en-US" sz="1200" dirty="0"/>
              <a:t>環境</a:t>
            </a:r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2C6F568B-68B6-224C-ADC6-B8E3E69CAB77}"/>
              </a:ext>
            </a:extLst>
          </p:cNvPr>
          <p:cNvSpPr/>
          <p:nvPr/>
        </p:nvSpPr>
        <p:spPr>
          <a:xfrm>
            <a:off x="2166378" y="5892220"/>
            <a:ext cx="1177109" cy="3345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200" dirty="0"/>
              <a:t>OS</a:t>
            </a:r>
            <a:endParaRPr kumimoji="1" lang="ja-JP" altLang="en-US" sz="1200" dirty="0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79922A2A-B03A-174B-82D4-5AC4357877A9}"/>
              </a:ext>
            </a:extLst>
          </p:cNvPr>
          <p:cNvSpPr/>
          <p:nvPr/>
        </p:nvSpPr>
        <p:spPr>
          <a:xfrm>
            <a:off x="3809871" y="5899580"/>
            <a:ext cx="1177109" cy="3345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200" dirty="0"/>
              <a:t>OS</a:t>
            </a:r>
            <a:endParaRPr kumimoji="1" lang="ja-JP" altLang="en-US" sz="1200" dirty="0"/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B8B6FFFD-FB24-B543-9F49-963D0F2624E8}"/>
              </a:ext>
            </a:extLst>
          </p:cNvPr>
          <p:cNvSpPr/>
          <p:nvPr/>
        </p:nvSpPr>
        <p:spPr>
          <a:xfrm>
            <a:off x="5293006" y="5899580"/>
            <a:ext cx="1177109" cy="3345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200" dirty="0"/>
              <a:t>OS</a:t>
            </a:r>
            <a:endParaRPr kumimoji="1" lang="ja-JP" altLang="en-US" sz="1200" dirty="0"/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E9851B37-20EB-6446-A17B-3D640E55541F}"/>
              </a:ext>
            </a:extLst>
          </p:cNvPr>
          <p:cNvSpPr/>
          <p:nvPr/>
        </p:nvSpPr>
        <p:spPr>
          <a:xfrm>
            <a:off x="4060606" y="4242667"/>
            <a:ext cx="1177109" cy="3345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/>
              <a:t>JVM</a:t>
            </a:r>
            <a:endParaRPr kumimoji="1" lang="ja-JP" altLang="en-US" sz="1200" dirty="0"/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EEE3515B-E1ED-6547-826D-4133AF85FB1A}"/>
              </a:ext>
            </a:extLst>
          </p:cNvPr>
          <p:cNvSpPr/>
          <p:nvPr/>
        </p:nvSpPr>
        <p:spPr>
          <a:xfrm>
            <a:off x="4060605" y="4696150"/>
            <a:ext cx="1177109" cy="3345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200" dirty="0"/>
              <a:t>OS</a:t>
            </a:r>
            <a:endParaRPr kumimoji="1" lang="ja-JP" altLang="en-US" sz="1200" dirty="0"/>
          </a:p>
        </p:txBody>
      </p: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E1E8419D-562C-4549-938C-1D870FE8F1E3}"/>
              </a:ext>
            </a:extLst>
          </p:cNvPr>
          <p:cNvSpPr/>
          <p:nvPr/>
        </p:nvSpPr>
        <p:spPr>
          <a:xfrm>
            <a:off x="7021520" y="4242667"/>
            <a:ext cx="1177109" cy="3345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/>
              <a:t>JVM</a:t>
            </a:r>
            <a:endParaRPr kumimoji="1" lang="ja-JP" altLang="en-US" sz="1200" dirty="0"/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FDA48BED-A551-844E-8974-8DB58B69335D}"/>
              </a:ext>
            </a:extLst>
          </p:cNvPr>
          <p:cNvSpPr/>
          <p:nvPr/>
        </p:nvSpPr>
        <p:spPr>
          <a:xfrm>
            <a:off x="7021519" y="4696150"/>
            <a:ext cx="1177109" cy="3345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200" dirty="0"/>
              <a:t>OS</a:t>
            </a:r>
            <a:endParaRPr kumimoji="1" lang="ja-JP" altLang="en-US" sz="1200" dirty="0"/>
          </a:p>
        </p:txBody>
      </p:sp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7CF30BCA-8162-6941-89BA-3CF49D587A13}"/>
              </a:ext>
            </a:extLst>
          </p:cNvPr>
          <p:cNvSpPr/>
          <p:nvPr/>
        </p:nvSpPr>
        <p:spPr>
          <a:xfrm>
            <a:off x="6678031" y="5892219"/>
            <a:ext cx="1177109" cy="3345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200" dirty="0"/>
              <a:t>OS</a:t>
            </a:r>
            <a:endParaRPr kumimoji="1" lang="ja-JP" altLang="en-US" sz="1200" dirty="0"/>
          </a:p>
        </p:txBody>
      </p:sp>
      <p:sp>
        <p:nvSpPr>
          <p:cNvPr id="34" name="角丸四角形 33">
            <a:extLst>
              <a:ext uri="{FF2B5EF4-FFF2-40B4-BE49-F238E27FC236}">
                <a16:creationId xmlns:a16="http://schemas.microsoft.com/office/drawing/2014/main" id="{3B81F2C3-0C00-2A4D-B05A-30CB2D65156F}"/>
              </a:ext>
            </a:extLst>
          </p:cNvPr>
          <p:cNvSpPr/>
          <p:nvPr/>
        </p:nvSpPr>
        <p:spPr>
          <a:xfrm>
            <a:off x="6634938" y="2895598"/>
            <a:ext cx="1950269" cy="2476593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角丸四角形吹き出し 34">
            <a:extLst>
              <a:ext uri="{FF2B5EF4-FFF2-40B4-BE49-F238E27FC236}">
                <a16:creationId xmlns:a16="http://schemas.microsoft.com/office/drawing/2014/main" id="{50EB795C-3755-0648-965D-339332DC6BCB}"/>
              </a:ext>
            </a:extLst>
          </p:cNvPr>
          <p:cNvSpPr/>
          <p:nvPr/>
        </p:nvSpPr>
        <p:spPr>
          <a:xfrm>
            <a:off x="1044508" y="2158683"/>
            <a:ext cx="2939142" cy="628808"/>
          </a:xfrm>
          <a:prstGeom prst="wedgeRoundRectCallout">
            <a:avLst>
              <a:gd name="adj1" fmla="val 6483"/>
              <a:gd name="adj2" fmla="val 86413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</a:rPr>
              <a:t>デプロイの単位</a:t>
            </a:r>
            <a:endParaRPr kumimoji="1" lang="en-US" altLang="ja-JP" dirty="0">
              <a:solidFill>
                <a:schemeClr val="tx1"/>
              </a:solidFill>
            </a:endParaRPr>
          </a:p>
          <a:p>
            <a:pPr algn="ctr"/>
            <a:r>
              <a:rPr lang="ja-JP" altLang="en-US" dirty="0">
                <a:solidFill>
                  <a:schemeClr val="tx1"/>
                </a:solidFill>
              </a:rPr>
              <a:t>（</a:t>
            </a:r>
            <a:r>
              <a:rPr lang="en-US" altLang="ja-JP" dirty="0">
                <a:solidFill>
                  <a:schemeClr val="tx1"/>
                </a:solidFill>
              </a:rPr>
              <a:t>JDK</a:t>
            </a:r>
            <a:r>
              <a:rPr lang="ja-JP" altLang="en-US" dirty="0">
                <a:solidFill>
                  <a:schemeClr val="tx1"/>
                </a:solidFill>
              </a:rPr>
              <a:t>、</a:t>
            </a:r>
            <a:r>
              <a:rPr lang="en-US" altLang="ja-JP" dirty="0">
                <a:solidFill>
                  <a:schemeClr val="tx1"/>
                </a:solidFill>
              </a:rPr>
              <a:t>OS</a:t>
            </a:r>
            <a:r>
              <a:rPr lang="ja-JP" altLang="en-US" dirty="0">
                <a:solidFill>
                  <a:schemeClr val="tx1"/>
                </a:solidFill>
              </a:rPr>
              <a:t>を内包）</a:t>
            </a:r>
            <a:endParaRPr lang="en-US" altLang="ja-JP" dirty="0">
              <a:solidFill>
                <a:schemeClr val="tx1"/>
              </a:solidFill>
            </a:endParaRPr>
          </a:p>
        </p:txBody>
      </p:sp>
      <p:sp>
        <p:nvSpPr>
          <p:cNvPr id="37" name="角丸四角形 36">
            <a:extLst>
              <a:ext uri="{FF2B5EF4-FFF2-40B4-BE49-F238E27FC236}">
                <a16:creationId xmlns:a16="http://schemas.microsoft.com/office/drawing/2014/main" id="{F997039A-614A-E54E-A9B4-5CCECA48C038}"/>
              </a:ext>
            </a:extLst>
          </p:cNvPr>
          <p:cNvSpPr/>
          <p:nvPr/>
        </p:nvSpPr>
        <p:spPr>
          <a:xfrm>
            <a:off x="3722532" y="2906423"/>
            <a:ext cx="1950269" cy="2476593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角丸四角形 37">
            <a:extLst>
              <a:ext uri="{FF2B5EF4-FFF2-40B4-BE49-F238E27FC236}">
                <a16:creationId xmlns:a16="http://schemas.microsoft.com/office/drawing/2014/main" id="{A3689AA6-297C-6B4E-A674-70CB27B4C132}"/>
              </a:ext>
            </a:extLst>
          </p:cNvPr>
          <p:cNvSpPr/>
          <p:nvPr/>
        </p:nvSpPr>
        <p:spPr>
          <a:xfrm>
            <a:off x="1656068" y="2886506"/>
            <a:ext cx="1950269" cy="2476593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フローチャート: 書類 38">
            <a:extLst>
              <a:ext uri="{FF2B5EF4-FFF2-40B4-BE49-F238E27FC236}">
                <a16:creationId xmlns:a16="http://schemas.microsoft.com/office/drawing/2014/main" id="{00B4D359-0D0F-1648-99BD-5922DCC0147C}"/>
              </a:ext>
            </a:extLst>
          </p:cNvPr>
          <p:cNvSpPr/>
          <p:nvPr/>
        </p:nvSpPr>
        <p:spPr>
          <a:xfrm>
            <a:off x="4197963" y="3692757"/>
            <a:ext cx="831334" cy="415661"/>
          </a:xfrm>
          <a:prstGeom prst="flowChart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 err="1"/>
              <a:t>XXX.Jar</a:t>
            </a:r>
            <a:endParaRPr kumimoji="1" lang="en-US" altLang="ja-JP" sz="1200" dirty="0"/>
          </a:p>
          <a:p>
            <a:pPr algn="ctr"/>
            <a:r>
              <a:rPr lang="en-US" altLang="ja-JP" sz="1200" dirty="0"/>
              <a:t>(fat jar)</a:t>
            </a:r>
            <a:endParaRPr kumimoji="1" lang="ja-JP" altLang="en-US" sz="1200" dirty="0"/>
          </a:p>
        </p:txBody>
      </p:sp>
      <p:sp>
        <p:nvSpPr>
          <p:cNvPr id="40" name="フローチャート: 書類 39">
            <a:extLst>
              <a:ext uri="{FF2B5EF4-FFF2-40B4-BE49-F238E27FC236}">
                <a16:creationId xmlns:a16="http://schemas.microsoft.com/office/drawing/2014/main" id="{6B6B1BC9-6D6D-2C43-9E00-3A17EB9AC01F}"/>
              </a:ext>
            </a:extLst>
          </p:cNvPr>
          <p:cNvSpPr/>
          <p:nvPr/>
        </p:nvSpPr>
        <p:spPr>
          <a:xfrm>
            <a:off x="7194405" y="3692757"/>
            <a:ext cx="831334" cy="415661"/>
          </a:xfrm>
          <a:prstGeom prst="flowChart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 err="1"/>
              <a:t>XXX.Jar</a:t>
            </a:r>
            <a:endParaRPr kumimoji="1" lang="en-US" altLang="ja-JP" sz="1200" dirty="0"/>
          </a:p>
          <a:p>
            <a:pPr algn="ctr"/>
            <a:r>
              <a:rPr lang="en-US" altLang="ja-JP" sz="1200" dirty="0"/>
              <a:t>(fat jar)</a:t>
            </a:r>
            <a:endParaRPr kumimoji="1" lang="ja-JP" altLang="en-US" sz="1200" dirty="0"/>
          </a:p>
        </p:txBody>
      </p:sp>
      <p:sp>
        <p:nvSpPr>
          <p:cNvPr id="44" name="テキスト ボックス 43">
            <a:extLst>
              <a:ext uri="{FF2B5EF4-FFF2-40B4-BE49-F238E27FC236}">
                <a16:creationId xmlns:a16="http://schemas.microsoft.com/office/drawing/2014/main" id="{5CCB3864-7354-2448-8A3E-6297E962F9BB}"/>
              </a:ext>
            </a:extLst>
          </p:cNvPr>
          <p:cNvSpPr txBox="1"/>
          <p:nvPr/>
        </p:nvSpPr>
        <p:spPr>
          <a:xfrm>
            <a:off x="5739320" y="410841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・・・</a:t>
            </a:r>
          </a:p>
        </p:txBody>
      </p:sp>
      <p:sp>
        <p:nvSpPr>
          <p:cNvPr id="46" name="正方形/長方形 45">
            <a:extLst>
              <a:ext uri="{FF2B5EF4-FFF2-40B4-BE49-F238E27FC236}">
                <a16:creationId xmlns:a16="http://schemas.microsoft.com/office/drawing/2014/main" id="{49C8DD5D-8768-034A-AAA1-3740E00F2425}"/>
              </a:ext>
            </a:extLst>
          </p:cNvPr>
          <p:cNvSpPr/>
          <p:nvPr/>
        </p:nvSpPr>
        <p:spPr>
          <a:xfrm>
            <a:off x="8264807" y="5892218"/>
            <a:ext cx="1177109" cy="3345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200" dirty="0"/>
              <a:t>OS</a:t>
            </a:r>
            <a:endParaRPr kumimoji="1" lang="ja-JP" altLang="en-US" sz="1200" dirty="0"/>
          </a:p>
        </p:txBody>
      </p:sp>
      <p:sp>
        <p:nvSpPr>
          <p:cNvPr id="47" name="角丸四角形吹き出し 46">
            <a:extLst>
              <a:ext uri="{FF2B5EF4-FFF2-40B4-BE49-F238E27FC236}">
                <a16:creationId xmlns:a16="http://schemas.microsoft.com/office/drawing/2014/main" id="{34A0DD53-8AA5-C049-8BBF-AF02DBFBD35E}"/>
              </a:ext>
            </a:extLst>
          </p:cNvPr>
          <p:cNvSpPr/>
          <p:nvPr/>
        </p:nvSpPr>
        <p:spPr>
          <a:xfrm>
            <a:off x="8701402" y="4144719"/>
            <a:ext cx="2652398" cy="1001486"/>
          </a:xfrm>
          <a:prstGeom prst="wedgeRoundRectCallout">
            <a:avLst>
              <a:gd name="adj1" fmla="val -43097"/>
              <a:gd name="adj2" fmla="val 103804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</a:rPr>
              <a:t>開発者は物理的なサーバは意識しない</a:t>
            </a:r>
          </a:p>
        </p:txBody>
      </p:sp>
      <p:sp>
        <p:nvSpPr>
          <p:cNvPr id="48" name="角丸四角形吹き出し 47">
            <a:extLst>
              <a:ext uri="{FF2B5EF4-FFF2-40B4-BE49-F238E27FC236}">
                <a16:creationId xmlns:a16="http://schemas.microsoft.com/office/drawing/2014/main" id="{3B817677-2C81-DA4C-9B4F-D939B73D4669}"/>
              </a:ext>
            </a:extLst>
          </p:cNvPr>
          <p:cNvSpPr/>
          <p:nvPr/>
        </p:nvSpPr>
        <p:spPr>
          <a:xfrm>
            <a:off x="4923419" y="2186800"/>
            <a:ext cx="6183319" cy="539952"/>
          </a:xfrm>
          <a:prstGeom prst="wedgeRoundRectCallout">
            <a:avLst>
              <a:gd name="adj1" fmla="val 4889"/>
              <a:gd name="adj2" fmla="val 78804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PaaS</a:t>
            </a:r>
            <a:r>
              <a:rPr kumimoji="1" lang="ja-JP" altLang="en-US" dirty="0">
                <a:solidFill>
                  <a:schemeClr val="tx1"/>
                </a:solidFill>
              </a:rPr>
              <a:t>環境であれば、負荷に応じてオートスケール可能</a:t>
            </a:r>
          </a:p>
        </p:txBody>
      </p:sp>
      <p:sp>
        <p:nvSpPr>
          <p:cNvPr id="29" name="角丸四角形吹き出し 28">
            <a:extLst>
              <a:ext uri="{FF2B5EF4-FFF2-40B4-BE49-F238E27FC236}">
                <a16:creationId xmlns:a16="http://schemas.microsoft.com/office/drawing/2014/main" id="{8A130A87-2C64-7C45-A25D-C625AE2A92B4}"/>
              </a:ext>
            </a:extLst>
          </p:cNvPr>
          <p:cNvSpPr/>
          <p:nvPr/>
        </p:nvSpPr>
        <p:spPr>
          <a:xfrm>
            <a:off x="8747486" y="2875358"/>
            <a:ext cx="2652398" cy="1001486"/>
          </a:xfrm>
          <a:prstGeom prst="wedgeRoundRectCallout">
            <a:avLst>
              <a:gd name="adj1" fmla="val -57042"/>
              <a:gd name="adj2" fmla="val 53535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</a:rPr>
              <a:t>障害が起こったら、別のコンテナを起動</a:t>
            </a:r>
          </a:p>
        </p:txBody>
      </p:sp>
      <p:sp>
        <p:nvSpPr>
          <p:cNvPr id="32" name="サブタイトル 2">
            <a:extLst>
              <a:ext uri="{FF2B5EF4-FFF2-40B4-BE49-F238E27FC236}">
                <a16:creationId xmlns:a16="http://schemas.microsoft.com/office/drawing/2014/main" id="{C3E797DB-2650-DA4B-AC05-25DDDB0C550A}"/>
              </a:ext>
            </a:extLst>
          </p:cNvPr>
          <p:cNvSpPr txBox="1">
            <a:spLocks/>
          </p:cNvSpPr>
          <p:nvPr/>
        </p:nvSpPr>
        <p:spPr>
          <a:xfrm>
            <a:off x="8096407" y="133621"/>
            <a:ext cx="3862387" cy="67151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ja-JP" altLang="en-US" sz="1400" dirty="0"/>
              <a:t>ソースコード</a:t>
            </a:r>
            <a:r>
              <a:rPr lang="en-US" altLang="ja-JP" sz="1400" dirty="0"/>
              <a:t>&amp;</a:t>
            </a:r>
            <a:r>
              <a:rPr lang="ja-JP" altLang="en-US" sz="1400" dirty="0"/>
              <a:t>資料</a:t>
            </a:r>
            <a:r>
              <a:rPr lang="en-US" altLang="ja-JP" sz="1400" dirty="0"/>
              <a:t>:</a:t>
            </a:r>
          </a:p>
          <a:p>
            <a:pPr algn="r"/>
            <a:r>
              <a:rPr lang="en-US" altLang="ja-JP" sz="1400" dirty="0">
                <a:hlinkClick r:id="rId2"/>
              </a:rPr>
              <a:t>https://github.com/training-banz/camel-trial</a:t>
            </a:r>
            <a:endParaRPr lang="en-US" altLang="ja-JP" sz="1400" dirty="0"/>
          </a:p>
          <a:p>
            <a:pPr algn="r"/>
            <a:endParaRPr lang="en-US" altLang="ja-JP" sz="1400" dirty="0"/>
          </a:p>
          <a:p>
            <a:pPr algn="r"/>
            <a:endParaRPr lang="en-US" altLang="ja-JP" sz="1400" dirty="0"/>
          </a:p>
          <a:p>
            <a:pPr algn="r"/>
            <a:endParaRPr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5402011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7954110-F3F5-604C-92F5-A2D25DAAE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sz="4000" dirty="0"/>
              <a:t>用語の整理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0F21DBD-0330-DE46-B91D-1645C36B95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fontScale="62500" lnSpcReduction="20000"/>
          </a:bodyPr>
          <a:lstStyle/>
          <a:p>
            <a:r>
              <a:rPr kumimoji="1" lang="ja-JP" altLang="en-US" dirty="0"/>
              <a:t>コンテナ</a:t>
            </a:r>
            <a:r>
              <a:rPr kumimoji="1" lang="en-US" altLang="ja-JP" dirty="0"/>
              <a:t>(Docker</a:t>
            </a:r>
            <a:r>
              <a:rPr kumimoji="1" lang="ja-JP" altLang="en-US" dirty="0"/>
              <a:t>コンテナ</a:t>
            </a:r>
            <a:r>
              <a:rPr kumimoji="1" lang="en-US" altLang="ja-JP" dirty="0"/>
              <a:t>)</a:t>
            </a:r>
          </a:p>
          <a:p>
            <a:pPr lvl="1"/>
            <a:r>
              <a:rPr lang="ja-JP" altLang="en-US" dirty="0"/>
              <a:t>仮想化技術の一つ。開発者に使い捨てできる実行環境を提供する</a:t>
            </a:r>
            <a:r>
              <a:rPr lang="en-US" altLang="ja-JP" dirty="0"/>
              <a:t>.</a:t>
            </a:r>
          </a:p>
          <a:p>
            <a:pPr lvl="2"/>
            <a:r>
              <a:rPr lang="ja-JP" altLang="en-US" dirty="0"/>
              <a:t>コマンド</a:t>
            </a:r>
            <a:r>
              <a:rPr lang="en-US" altLang="ja-JP" dirty="0"/>
              <a:t>1</a:t>
            </a:r>
            <a:r>
              <a:rPr lang="ja-JP" altLang="en-US" dirty="0"/>
              <a:t>つでコンテナを作成、消去</a:t>
            </a:r>
          </a:p>
          <a:p>
            <a:pPr lvl="2"/>
            <a:r>
              <a:rPr lang="ja-JP" altLang="en-US" dirty="0"/>
              <a:t>数秒でコンテナが起動する</a:t>
            </a:r>
          </a:p>
          <a:p>
            <a:pPr lvl="2"/>
            <a:r>
              <a:rPr lang="ja-JP" altLang="en-US" dirty="0"/>
              <a:t>インフラをコード化でき、構成管理を自動化</a:t>
            </a:r>
            <a:endParaRPr lang="en-US" altLang="ja-JP" dirty="0"/>
          </a:p>
          <a:p>
            <a:r>
              <a:rPr lang="en-US" altLang="ja-JP" dirty="0"/>
              <a:t>P</a:t>
            </a:r>
            <a:r>
              <a:rPr kumimoji="1" lang="en-US" altLang="ja-JP" dirty="0"/>
              <a:t>aaS</a:t>
            </a:r>
          </a:p>
          <a:p>
            <a:pPr lvl="1"/>
            <a:r>
              <a:rPr lang="ja-JP" altLang="en-US" dirty="0"/>
              <a:t>アプリケーションソフトが稼動するためのハードウェアや</a:t>
            </a:r>
            <a:r>
              <a:rPr lang="en-US" altLang="ja-JP" dirty="0"/>
              <a:t>OS</a:t>
            </a:r>
            <a:r>
              <a:rPr lang="ja-JP" altLang="en-US" dirty="0"/>
              <a:t>などのプラットフォーム一式を提供する</a:t>
            </a:r>
            <a:endParaRPr kumimoji="1" lang="en-US" altLang="ja-JP" dirty="0"/>
          </a:p>
          <a:p>
            <a:pPr lvl="1"/>
            <a:r>
              <a:rPr kumimoji="1" lang="ja-JP" altLang="en-US" dirty="0"/>
              <a:t>アプリケーション開発者が手軽にアプリケーションを開発できる</a:t>
            </a:r>
            <a:r>
              <a:rPr lang="ja-JP" altLang="en-US" dirty="0"/>
              <a:t>ようになる</a:t>
            </a:r>
            <a:endParaRPr kumimoji="1" lang="en-US" altLang="ja-JP" dirty="0"/>
          </a:p>
          <a:p>
            <a:r>
              <a:rPr kumimoji="1" lang="en-US" altLang="ja-JP" dirty="0"/>
              <a:t>Kubernetes</a:t>
            </a:r>
          </a:p>
          <a:p>
            <a:pPr lvl="1"/>
            <a:r>
              <a:rPr lang="en-US" altLang="ja-JP" dirty="0"/>
              <a:t>Docker</a:t>
            </a:r>
            <a:r>
              <a:rPr lang="ja-JP" altLang="en-US" dirty="0"/>
              <a:t>コンテナをベースとした</a:t>
            </a:r>
            <a:r>
              <a:rPr lang="en-US" altLang="ja-JP" dirty="0"/>
              <a:t>PaaS(Platform as a Service)</a:t>
            </a:r>
            <a:r>
              <a:rPr lang="ja-JP" altLang="en-US" dirty="0"/>
              <a:t>環境。</a:t>
            </a:r>
            <a:r>
              <a:rPr lang="en-US" altLang="ja-JP" dirty="0"/>
              <a:t>Docker</a:t>
            </a:r>
            <a:r>
              <a:rPr lang="ja-JP" altLang="en-US" dirty="0"/>
              <a:t>だけでは足りない機能を補完</a:t>
            </a:r>
            <a:br>
              <a:rPr lang="en-US" altLang="ja-JP" dirty="0"/>
            </a:br>
            <a:r>
              <a:rPr lang="en-US" altLang="ja-JP" dirty="0"/>
              <a:t>(</a:t>
            </a:r>
            <a:r>
              <a:rPr lang="ja-JP" altLang="en-US" dirty="0"/>
              <a:t>サーバの境界を意識しないコンテナのデプロイ／オートスケールを可能とする　など</a:t>
            </a:r>
            <a:r>
              <a:rPr lang="en-US" altLang="ja-JP" dirty="0"/>
              <a:t>)</a:t>
            </a:r>
            <a:endParaRPr kumimoji="1" lang="en-US" altLang="ja-JP" dirty="0"/>
          </a:p>
          <a:p>
            <a:r>
              <a:rPr kumimoji="1" lang="en-US" altLang="ja-JP" dirty="0" err="1"/>
              <a:t>OpenShift</a:t>
            </a:r>
            <a:endParaRPr kumimoji="1" lang="en-US" altLang="ja-JP" dirty="0"/>
          </a:p>
          <a:p>
            <a:pPr lvl="1"/>
            <a:r>
              <a:rPr kumimoji="1" lang="en-US" altLang="ja-JP" dirty="0" err="1"/>
              <a:t>RedHat</a:t>
            </a:r>
            <a:r>
              <a:rPr kumimoji="1" lang="ja-JP" altLang="en-US" dirty="0"/>
              <a:t>が主導するコンテナプラットフォーム</a:t>
            </a:r>
            <a:r>
              <a:rPr lang="en-US" altLang="ja-JP" dirty="0"/>
              <a:t>(Kubernetes</a:t>
            </a:r>
            <a:r>
              <a:rPr lang="ja-JP" altLang="en-US" dirty="0"/>
              <a:t>を内包</a:t>
            </a:r>
            <a:r>
              <a:rPr lang="en-US" altLang="ja-JP" dirty="0"/>
              <a:t>)</a:t>
            </a:r>
            <a:endParaRPr kumimoji="1" lang="en-US" altLang="ja-JP" dirty="0"/>
          </a:p>
          <a:p>
            <a:r>
              <a:rPr lang="en-US" altLang="ja-JP" dirty="0" err="1"/>
              <a:t>OpenShift</a:t>
            </a:r>
            <a:r>
              <a:rPr lang="en-US" altLang="ja-JP" dirty="0"/>
              <a:t> Online</a:t>
            </a:r>
            <a:r>
              <a:rPr lang="ja-JP" altLang="en-US" dirty="0"/>
              <a:t> </a:t>
            </a:r>
            <a:endParaRPr lang="en-US" altLang="ja-JP" dirty="0"/>
          </a:p>
          <a:p>
            <a:pPr lvl="1"/>
            <a:r>
              <a:rPr lang="en-US" altLang="ja-JP" dirty="0" err="1"/>
              <a:t>OpenShift</a:t>
            </a:r>
            <a:r>
              <a:rPr lang="ja-JP" altLang="en-US" dirty="0"/>
              <a:t>を手軽に試すことができるサービス</a:t>
            </a:r>
            <a:r>
              <a:rPr lang="en-US" altLang="ja-JP" dirty="0"/>
              <a:t>(</a:t>
            </a:r>
            <a:r>
              <a:rPr lang="ja-JP" altLang="en-US" dirty="0"/>
              <a:t>手元の</a:t>
            </a:r>
            <a:r>
              <a:rPr lang="en-US" altLang="ja-JP" dirty="0"/>
              <a:t>pc</a:t>
            </a:r>
            <a:r>
              <a:rPr lang="ja-JP" altLang="en-US" dirty="0"/>
              <a:t>に</a:t>
            </a:r>
            <a:r>
              <a:rPr lang="en-US" altLang="ja-JP" dirty="0" err="1"/>
              <a:t>OpenShift</a:t>
            </a:r>
            <a:r>
              <a:rPr lang="en-US" altLang="ja-JP" dirty="0"/>
              <a:t>(</a:t>
            </a:r>
            <a:r>
              <a:rPr lang="en-US" altLang="ja-JP" dirty="0" err="1"/>
              <a:t>minishift</a:t>
            </a:r>
            <a:r>
              <a:rPr lang="en-US" altLang="ja-JP" dirty="0"/>
              <a:t>)</a:t>
            </a:r>
            <a:r>
              <a:rPr lang="ja-JP" altLang="en-US" dirty="0"/>
              <a:t>のインストールが不要</a:t>
            </a:r>
            <a:r>
              <a:rPr lang="en-US" altLang="ja-JP" dirty="0"/>
              <a:t>)</a:t>
            </a:r>
            <a:br>
              <a:rPr lang="en-US" altLang="ja-JP" dirty="0"/>
            </a:br>
            <a:r>
              <a:rPr lang="en-US" altLang="ja-JP" dirty="0"/>
              <a:t>=&gt;</a:t>
            </a:r>
            <a:r>
              <a:rPr lang="en-US" altLang="ja-JP" dirty="0" err="1"/>
              <a:t>OpenShift</a:t>
            </a:r>
            <a:r>
              <a:rPr lang="en-US" altLang="ja-JP" dirty="0"/>
              <a:t> Online</a:t>
            </a:r>
            <a:r>
              <a:rPr lang="ja-JP" altLang="en-US" dirty="0"/>
              <a:t>は今回のデモで使用</a:t>
            </a:r>
            <a:endParaRPr kumimoji="1" lang="en-US" altLang="ja-JP" dirty="0"/>
          </a:p>
          <a:p>
            <a:endParaRPr kumimoji="1" lang="ja-JP" altLang="en-US" dirty="0"/>
          </a:p>
        </p:txBody>
      </p:sp>
      <p:sp>
        <p:nvSpPr>
          <p:cNvPr id="4" name="サブタイトル 2">
            <a:extLst>
              <a:ext uri="{FF2B5EF4-FFF2-40B4-BE49-F238E27FC236}">
                <a16:creationId xmlns:a16="http://schemas.microsoft.com/office/drawing/2014/main" id="{453AFCF0-E0B8-C64E-B1BC-3F5557F92A2A}"/>
              </a:ext>
            </a:extLst>
          </p:cNvPr>
          <p:cNvSpPr txBox="1">
            <a:spLocks/>
          </p:cNvSpPr>
          <p:nvPr/>
        </p:nvSpPr>
        <p:spPr>
          <a:xfrm>
            <a:off x="8067676" y="356393"/>
            <a:ext cx="3862387" cy="67151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ja-JP" altLang="en-US" sz="1400" dirty="0"/>
              <a:t>ソースコード</a:t>
            </a:r>
            <a:r>
              <a:rPr lang="en-US" altLang="ja-JP" sz="1400" dirty="0"/>
              <a:t>&amp;</a:t>
            </a:r>
            <a:r>
              <a:rPr lang="ja-JP" altLang="en-US" sz="1400" dirty="0"/>
              <a:t>資料</a:t>
            </a:r>
            <a:r>
              <a:rPr lang="en-US" altLang="ja-JP" sz="1400" dirty="0"/>
              <a:t>:</a:t>
            </a:r>
          </a:p>
          <a:p>
            <a:pPr algn="r"/>
            <a:r>
              <a:rPr lang="en-US" altLang="ja-JP" sz="1400" dirty="0">
                <a:hlinkClick r:id="rId2"/>
              </a:rPr>
              <a:t>https://github.com/training-banz/camel-trial</a:t>
            </a:r>
            <a:endParaRPr lang="en-US" altLang="ja-JP" sz="1400" dirty="0"/>
          </a:p>
          <a:p>
            <a:pPr algn="r"/>
            <a:endParaRPr lang="en-US" altLang="ja-JP" sz="1400" dirty="0"/>
          </a:p>
          <a:p>
            <a:pPr algn="r"/>
            <a:endParaRPr lang="en-US" altLang="ja-JP" sz="1400" dirty="0"/>
          </a:p>
          <a:p>
            <a:pPr algn="r"/>
            <a:endParaRPr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0915703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CD81727-045F-5141-A781-E83356DF46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sz="4000" dirty="0"/>
              <a:t>便利なのはわかったけど、難しいんでしょ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35DB087-F1DF-AD45-AE0B-576FD69A92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いえいえ、必要なコマンドと設定ファイルはこれだけです</a:t>
            </a:r>
            <a:endParaRPr kumimoji="1" lang="en-US" altLang="ja-JP" dirty="0"/>
          </a:p>
          <a:p>
            <a:pPr marL="457200" lvl="1" indent="0">
              <a:buNone/>
            </a:pPr>
            <a:r>
              <a:rPr lang="ja-JP" altLang="en-US" dirty="0"/>
              <a:t>コマンド：</a:t>
            </a:r>
            <a:endParaRPr kumimoji="1" lang="en-US" altLang="ja-JP" dirty="0"/>
          </a:p>
          <a:p>
            <a:pPr marL="457200" lvl="1" indent="0">
              <a:buNone/>
            </a:pPr>
            <a:r>
              <a:rPr lang="en-US" altLang="ja-JP" sz="4000" b="1" dirty="0" err="1">
                <a:solidFill>
                  <a:schemeClr val="accent1"/>
                </a:solidFill>
              </a:rPr>
              <a:t>mvn</a:t>
            </a:r>
            <a:r>
              <a:rPr lang="en-US" altLang="ja-JP" sz="4000" b="1" dirty="0">
                <a:solidFill>
                  <a:schemeClr val="accent1"/>
                </a:solidFill>
              </a:rPr>
              <a:t> clean install fabric8:deploy</a:t>
            </a:r>
          </a:p>
          <a:p>
            <a:pPr marL="457200" lvl="1" indent="0">
              <a:buNone/>
            </a:pPr>
            <a:r>
              <a:rPr lang="ja-JP" altLang="en-US" sz="2800" dirty="0"/>
              <a:t>デプロイ先が</a:t>
            </a:r>
            <a:r>
              <a:rPr lang="en-US" altLang="ja-JP" sz="2800" dirty="0"/>
              <a:t>Web</a:t>
            </a:r>
            <a:r>
              <a:rPr lang="ja-JP" altLang="en-US" sz="2800" dirty="0"/>
              <a:t>コンテナから</a:t>
            </a:r>
            <a:r>
              <a:rPr lang="en-US" altLang="ja-JP" sz="2800" dirty="0"/>
              <a:t>PaaS</a:t>
            </a:r>
            <a:r>
              <a:rPr lang="ja-JP" altLang="en-US" sz="2800" dirty="0"/>
              <a:t>に変わっただけ</a:t>
            </a:r>
            <a:endParaRPr lang="en-US" altLang="ja-JP" sz="2800" dirty="0"/>
          </a:p>
          <a:p>
            <a:pPr marL="457200" lvl="1" indent="0">
              <a:buNone/>
            </a:pPr>
            <a:endParaRPr lang="en-US" altLang="ja-JP" sz="2800" dirty="0"/>
          </a:p>
          <a:p>
            <a:pPr marL="457200" lvl="1" indent="0">
              <a:buNone/>
            </a:pPr>
            <a:r>
              <a:rPr lang="ja-JP" altLang="en-US" sz="2800" dirty="0"/>
              <a:t>設定ファイル：</a:t>
            </a:r>
            <a:endParaRPr lang="en-US" altLang="ja-JP" sz="2800" dirty="0"/>
          </a:p>
          <a:p>
            <a:pPr marL="457200" lvl="1" indent="0">
              <a:buNone/>
            </a:pPr>
            <a:r>
              <a:rPr lang="en-US" altLang="ja-JP" sz="4000" b="1" dirty="0" err="1">
                <a:solidFill>
                  <a:schemeClr val="accent1"/>
                </a:solidFill>
              </a:rPr>
              <a:t>src</a:t>
            </a:r>
            <a:r>
              <a:rPr lang="en-US" altLang="ja-JP" sz="4000" b="1" dirty="0">
                <a:solidFill>
                  <a:schemeClr val="accent1"/>
                </a:solidFill>
              </a:rPr>
              <a:t>/main/fabric8/*.</a:t>
            </a:r>
            <a:r>
              <a:rPr lang="en-US" altLang="ja-JP" sz="4000" b="1" dirty="0" err="1">
                <a:solidFill>
                  <a:schemeClr val="accent1"/>
                </a:solidFill>
              </a:rPr>
              <a:t>yml</a:t>
            </a:r>
            <a:endParaRPr lang="en-US" altLang="ja-JP" sz="4000" b="1" dirty="0">
              <a:solidFill>
                <a:schemeClr val="accent1"/>
              </a:solidFill>
            </a:endParaRPr>
          </a:p>
          <a:p>
            <a:pPr marL="457200" lvl="1" indent="0">
              <a:buNone/>
            </a:pPr>
            <a:r>
              <a:rPr kumimoji="1" lang="ja-JP" altLang="en-US" sz="2800" dirty="0"/>
              <a:t>面倒なコンテナの定義は設定ファイルに</a:t>
            </a:r>
            <a:r>
              <a:rPr kumimoji="1" lang="en-US" altLang="ja-JP" sz="2800" dirty="0" err="1"/>
              <a:t>yaml</a:t>
            </a:r>
            <a:r>
              <a:rPr lang="ja-JP" altLang="en-US" sz="2800" dirty="0"/>
              <a:t>形式で定義</a:t>
            </a:r>
            <a:endParaRPr lang="en-US" altLang="ja-JP" sz="2800" dirty="0"/>
          </a:p>
        </p:txBody>
      </p:sp>
      <p:sp>
        <p:nvSpPr>
          <p:cNvPr id="4" name="角丸四角形吹き出し 3">
            <a:extLst>
              <a:ext uri="{FF2B5EF4-FFF2-40B4-BE49-F238E27FC236}">
                <a16:creationId xmlns:a16="http://schemas.microsoft.com/office/drawing/2014/main" id="{5BD2E578-4399-7640-B32B-016C1C5FEC8E}"/>
              </a:ext>
            </a:extLst>
          </p:cNvPr>
          <p:cNvSpPr/>
          <p:nvPr/>
        </p:nvSpPr>
        <p:spPr>
          <a:xfrm>
            <a:off x="6144803" y="3872163"/>
            <a:ext cx="5208997" cy="689775"/>
          </a:xfrm>
          <a:prstGeom prst="wedgeRoundRectCallout">
            <a:avLst>
              <a:gd name="adj1" fmla="val -37078"/>
              <a:gd name="adj2" fmla="val -81222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1200" dirty="0">
                <a:solidFill>
                  <a:schemeClr val="tx1"/>
                </a:solidFill>
              </a:rPr>
              <a:t>参考</a:t>
            </a:r>
            <a:r>
              <a:rPr lang="en-US" altLang="ja-JP" sz="1200" dirty="0">
                <a:solidFill>
                  <a:schemeClr val="tx1"/>
                </a:solidFill>
              </a:rPr>
              <a:t>: </a:t>
            </a:r>
            <a:r>
              <a:rPr lang="en-US" altLang="ja-JP" sz="1200" dirty="0" err="1">
                <a:solidFill>
                  <a:schemeClr val="tx1"/>
                </a:solidFill>
              </a:rPr>
              <a:t>WilyFly</a:t>
            </a:r>
            <a:r>
              <a:rPr lang="en-US" altLang="ja-JP" sz="1200" dirty="0">
                <a:solidFill>
                  <a:schemeClr val="tx1"/>
                </a:solidFill>
              </a:rPr>
              <a:t>(Web</a:t>
            </a:r>
            <a:r>
              <a:rPr lang="ja-JP" altLang="en-US" sz="1200" dirty="0">
                <a:solidFill>
                  <a:schemeClr val="tx1"/>
                </a:solidFill>
              </a:rPr>
              <a:t>コンテナ</a:t>
            </a:r>
            <a:r>
              <a:rPr lang="en-US" altLang="ja-JP" sz="1200" dirty="0">
                <a:solidFill>
                  <a:schemeClr val="tx1"/>
                </a:solidFill>
              </a:rPr>
              <a:t>)</a:t>
            </a:r>
            <a:r>
              <a:rPr lang="ja-JP" altLang="en-US" sz="1200" dirty="0">
                <a:solidFill>
                  <a:schemeClr val="tx1"/>
                </a:solidFill>
              </a:rPr>
              <a:t>の場合の同種のコマンド</a:t>
            </a:r>
            <a:endParaRPr lang="en-US" altLang="ja-JP" sz="1200" dirty="0">
              <a:solidFill>
                <a:schemeClr val="tx1"/>
              </a:solidFill>
            </a:endParaRPr>
          </a:p>
          <a:p>
            <a:r>
              <a:rPr lang="en-US" altLang="ja-JP" sz="1200" dirty="0" err="1">
                <a:solidFill>
                  <a:schemeClr val="tx1"/>
                </a:solidFill>
              </a:rPr>
              <a:t>mvn</a:t>
            </a:r>
            <a:r>
              <a:rPr lang="en-US" altLang="ja-JP" sz="1200" dirty="0">
                <a:solidFill>
                  <a:schemeClr val="tx1"/>
                </a:solidFill>
              </a:rPr>
              <a:t> clean install </a:t>
            </a:r>
            <a:r>
              <a:rPr lang="en-US" altLang="ja-JP" sz="1200" dirty="0" err="1">
                <a:solidFill>
                  <a:schemeClr val="tx1"/>
                </a:solidFill>
              </a:rPr>
              <a:t>wildfly:deploy</a:t>
            </a:r>
            <a:endParaRPr lang="en-US" altLang="ja-JP" sz="1200" dirty="0">
              <a:solidFill>
                <a:schemeClr val="tx1"/>
              </a:solidFill>
            </a:endParaRPr>
          </a:p>
        </p:txBody>
      </p:sp>
      <p:sp>
        <p:nvSpPr>
          <p:cNvPr id="5" name="サブタイトル 2">
            <a:extLst>
              <a:ext uri="{FF2B5EF4-FFF2-40B4-BE49-F238E27FC236}">
                <a16:creationId xmlns:a16="http://schemas.microsoft.com/office/drawing/2014/main" id="{F42060B9-18D9-9A48-9ADA-1BB76100C0BF}"/>
              </a:ext>
            </a:extLst>
          </p:cNvPr>
          <p:cNvSpPr txBox="1">
            <a:spLocks/>
          </p:cNvSpPr>
          <p:nvPr/>
        </p:nvSpPr>
        <p:spPr>
          <a:xfrm>
            <a:off x="8081964" y="130843"/>
            <a:ext cx="3862387" cy="67151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ja-JP" altLang="en-US" sz="1400" dirty="0"/>
              <a:t>ソースコード</a:t>
            </a:r>
            <a:r>
              <a:rPr lang="en-US" altLang="ja-JP" sz="1400" dirty="0"/>
              <a:t>&amp;</a:t>
            </a:r>
            <a:r>
              <a:rPr lang="ja-JP" altLang="en-US" sz="1400" dirty="0"/>
              <a:t>資料</a:t>
            </a:r>
            <a:r>
              <a:rPr lang="en-US" altLang="ja-JP" sz="1400" dirty="0"/>
              <a:t>:</a:t>
            </a:r>
          </a:p>
          <a:p>
            <a:pPr algn="r"/>
            <a:r>
              <a:rPr lang="en-US" altLang="ja-JP" sz="1400" dirty="0">
                <a:hlinkClick r:id="rId2"/>
              </a:rPr>
              <a:t>https://github.com/training-banz/camel-trial</a:t>
            </a:r>
            <a:endParaRPr lang="en-US" altLang="ja-JP" sz="1400" dirty="0"/>
          </a:p>
          <a:p>
            <a:pPr algn="r"/>
            <a:endParaRPr lang="en-US" altLang="ja-JP" sz="1400" dirty="0"/>
          </a:p>
          <a:p>
            <a:pPr algn="r"/>
            <a:endParaRPr lang="en-US" altLang="ja-JP" sz="1400" dirty="0"/>
          </a:p>
          <a:p>
            <a:pPr algn="r"/>
            <a:endParaRPr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7760916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角丸四角形 8">
            <a:extLst>
              <a:ext uri="{FF2B5EF4-FFF2-40B4-BE49-F238E27FC236}">
                <a16:creationId xmlns:a16="http://schemas.microsoft.com/office/drawing/2014/main" id="{090EEA28-A6BE-034A-B20F-AA9621A8A9D7}"/>
              </a:ext>
            </a:extLst>
          </p:cNvPr>
          <p:cNvSpPr/>
          <p:nvPr/>
        </p:nvSpPr>
        <p:spPr>
          <a:xfrm>
            <a:off x="6155870" y="3712028"/>
            <a:ext cx="1975759" cy="2345077"/>
          </a:xfrm>
          <a:prstGeom prst="roundRect">
            <a:avLst>
              <a:gd name="adj" fmla="val 10215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8721418A-670B-9142-AB6F-AD424844B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デモアプリ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07F75B9-1649-8A43-AA13-9BC18074F9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Java</a:t>
            </a:r>
            <a:r>
              <a:rPr lang="ja-JP" altLang="en-US" dirty="0"/>
              <a:t>エンジニアが使いなれたツールを利用して</a:t>
            </a:r>
            <a:br>
              <a:rPr lang="en-US" altLang="ja-JP" dirty="0"/>
            </a:br>
            <a:r>
              <a:rPr lang="ja-JP" altLang="en-US" dirty="0"/>
              <a:t>コンテナ化されたアプリケーションを実行</a:t>
            </a:r>
            <a:endParaRPr lang="en-US" altLang="ja-JP" dirty="0"/>
          </a:p>
          <a:p>
            <a:pPr marL="457200" lvl="1" indent="0">
              <a:buNone/>
            </a:pPr>
            <a:r>
              <a:rPr lang="ja-JP" altLang="en-US" dirty="0"/>
              <a:t>使用するツール</a:t>
            </a:r>
            <a:r>
              <a:rPr lang="en-US" altLang="ja-JP" dirty="0"/>
              <a:t>-&gt;</a:t>
            </a:r>
            <a:r>
              <a:rPr lang="en-US" altLang="ja-JP" dirty="0" err="1"/>
              <a:t>OracleJDK</a:t>
            </a:r>
            <a:r>
              <a:rPr lang="en-US" altLang="ja-JP" dirty="0"/>
              <a:t>, Maven, Eclipse</a:t>
            </a:r>
            <a:endParaRPr lang="ja-JP" altLang="en-US" dirty="0"/>
          </a:p>
          <a:p>
            <a:r>
              <a:rPr lang="ja-JP" altLang="en-US" dirty="0"/>
              <a:t>アプリの仕組み</a:t>
            </a:r>
            <a:r>
              <a:rPr lang="en-US" altLang="ja-JP" dirty="0"/>
              <a:t>(Camel</a:t>
            </a:r>
            <a:r>
              <a:rPr lang="ja-JP" altLang="en-US" dirty="0"/>
              <a:t>の機能を利用</a:t>
            </a:r>
            <a:r>
              <a:rPr lang="en-US" altLang="ja-JP" dirty="0"/>
              <a:t>)</a:t>
            </a:r>
            <a:endParaRPr kumimoji="1" lang="ja-JP" altLang="en-US" dirty="0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9D460AEF-8843-354A-BAEE-4197CD045E6D}"/>
              </a:ext>
            </a:extLst>
          </p:cNvPr>
          <p:cNvSpPr/>
          <p:nvPr/>
        </p:nvSpPr>
        <p:spPr>
          <a:xfrm>
            <a:off x="6339114" y="3981564"/>
            <a:ext cx="1625600" cy="8205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REST</a:t>
            </a:r>
          </a:p>
          <a:p>
            <a:pPr algn="ctr"/>
            <a:r>
              <a:rPr lang="ja-JP" altLang="en-US" dirty="0"/>
              <a:t>アプリ</a:t>
            </a:r>
            <a:endParaRPr lang="en-US" altLang="ja-JP" dirty="0"/>
          </a:p>
          <a:p>
            <a:pPr algn="ctr"/>
            <a:r>
              <a:rPr kumimoji="1" lang="en-US" altLang="ja-JP" dirty="0"/>
              <a:t>(</a:t>
            </a:r>
            <a:r>
              <a:rPr kumimoji="1" lang="en-US" altLang="ja-JP" dirty="0" err="1"/>
              <a:t>SpringBoot</a:t>
            </a:r>
            <a:r>
              <a:rPr kumimoji="1" lang="en-US" altLang="ja-JP" dirty="0"/>
              <a:t>)</a:t>
            </a:r>
            <a:endParaRPr kumimoji="1" lang="ja-JP" altLang="en-US" dirty="0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E21167CD-C340-1E41-A475-C1C52B1559A8}"/>
              </a:ext>
            </a:extLst>
          </p:cNvPr>
          <p:cNvSpPr/>
          <p:nvPr/>
        </p:nvSpPr>
        <p:spPr>
          <a:xfrm>
            <a:off x="6339114" y="4860585"/>
            <a:ext cx="1625600" cy="4287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 err="1"/>
              <a:t>OpenJDK</a:t>
            </a:r>
            <a:endParaRPr kumimoji="1" lang="ja-JP" altLang="en-US" dirty="0"/>
          </a:p>
        </p:txBody>
      </p:sp>
      <p:sp>
        <p:nvSpPr>
          <p:cNvPr id="7" name="フローチャート: 磁気ディスク 6">
            <a:extLst>
              <a:ext uri="{FF2B5EF4-FFF2-40B4-BE49-F238E27FC236}">
                <a16:creationId xmlns:a16="http://schemas.microsoft.com/office/drawing/2014/main" id="{EBBD858C-EA3C-9040-AD04-43F9DEB7E383}"/>
              </a:ext>
            </a:extLst>
          </p:cNvPr>
          <p:cNvSpPr/>
          <p:nvPr/>
        </p:nvSpPr>
        <p:spPr>
          <a:xfrm>
            <a:off x="8821961" y="4314826"/>
            <a:ext cx="1427844" cy="974498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MySQL</a:t>
            </a:r>
            <a:endParaRPr kumimoji="1" lang="ja-JP" altLang="en-US" dirty="0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9D64FDD7-32DD-0B42-8E3A-05503F6486E8}"/>
              </a:ext>
            </a:extLst>
          </p:cNvPr>
          <p:cNvSpPr/>
          <p:nvPr/>
        </p:nvSpPr>
        <p:spPr>
          <a:xfrm>
            <a:off x="6204856" y="6124574"/>
            <a:ext cx="4376057" cy="5642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PaaS(</a:t>
            </a:r>
            <a:r>
              <a:rPr kumimoji="1" lang="en-US" altLang="ja-JP" dirty="0" err="1"/>
              <a:t>OpenShift</a:t>
            </a:r>
            <a:r>
              <a:rPr kumimoji="1" lang="en-US" altLang="ja-JP" dirty="0"/>
              <a:t> Online)</a:t>
            </a:r>
            <a:endParaRPr kumimoji="1" lang="ja-JP" altLang="en-US" dirty="0"/>
          </a:p>
        </p:txBody>
      </p:sp>
      <p:sp>
        <p:nvSpPr>
          <p:cNvPr id="6" name="角丸四角形吹き出し 5">
            <a:extLst>
              <a:ext uri="{FF2B5EF4-FFF2-40B4-BE49-F238E27FC236}">
                <a16:creationId xmlns:a16="http://schemas.microsoft.com/office/drawing/2014/main" id="{FADC40A0-457C-5241-B8D0-B5796042A060}"/>
              </a:ext>
            </a:extLst>
          </p:cNvPr>
          <p:cNvSpPr/>
          <p:nvPr/>
        </p:nvSpPr>
        <p:spPr>
          <a:xfrm>
            <a:off x="8022770" y="2231460"/>
            <a:ext cx="3331030" cy="1001486"/>
          </a:xfrm>
          <a:prstGeom prst="wedgeRoundRectCallout">
            <a:avLst>
              <a:gd name="adj1" fmla="val -63975"/>
              <a:gd name="adj2" fmla="val 135325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Camel</a:t>
            </a:r>
            <a:r>
              <a:rPr kumimoji="1" lang="ja-JP" altLang="en-US" dirty="0">
                <a:solidFill>
                  <a:schemeClr val="tx1"/>
                </a:solidFill>
              </a:rPr>
              <a:t>の標準機能を使用</a:t>
            </a:r>
            <a:endParaRPr kumimoji="1" lang="en-US" altLang="ja-JP" dirty="0">
              <a:solidFill>
                <a:schemeClr val="tx1"/>
              </a:solidFill>
            </a:endParaRPr>
          </a:p>
          <a:p>
            <a:pPr algn="ctr"/>
            <a:r>
              <a:rPr lang="en-US" altLang="ja-JP" dirty="0">
                <a:solidFill>
                  <a:schemeClr val="tx1"/>
                </a:solidFill>
              </a:rPr>
              <a:t>REST DSL</a:t>
            </a:r>
          </a:p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camel-</a:t>
            </a:r>
            <a:r>
              <a:rPr kumimoji="1" lang="en-US" altLang="ja-JP" dirty="0" err="1">
                <a:solidFill>
                  <a:schemeClr val="tx1"/>
                </a:solidFill>
              </a:rPr>
              <a:t>sql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1BA79FF7-3C9F-3242-AD6E-1B45932F4BA2}"/>
              </a:ext>
            </a:extLst>
          </p:cNvPr>
          <p:cNvSpPr/>
          <p:nvPr/>
        </p:nvSpPr>
        <p:spPr>
          <a:xfrm>
            <a:off x="6339114" y="5408383"/>
            <a:ext cx="1625600" cy="4519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RHEL</a:t>
            </a:r>
            <a:endParaRPr kumimoji="1" lang="ja-JP" altLang="en-US" dirty="0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C4104195-5DFC-EE41-90BD-9D25A7F78E52}"/>
              </a:ext>
            </a:extLst>
          </p:cNvPr>
          <p:cNvSpPr/>
          <p:nvPr/>
        </p:nvSpPr>
        <p:spPr>
          <a:xfrm>
            <a:off x="1058635" y="3959000"/>
            <a:ext cx="1625600" cy="8205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/>
              <a:t>ブラウザ</a:t>
            </a:r>
            <a:endParaRPr kumimoji="1" lang="en-US" altLang="ja-JP" dirty="0"/>
          </a:p>
        </p:txBody>
      </p:sp>
      <p:cxnSp>
        <p:nvCxnSpPr>
          <p:cNvPr id="13" name="直線矢印コネクタ 12">
            <a:extLst>
              <a:ext uri="{FF2B5EF4-FFF2-40B4-BE49-F238E27FC236}">
                <a16:creationId xmlns:a16="http://schemas.microsoft.com/office/drawing/2014/main" id="{5776928E-7AF1-1145-8943-DCD71788310F}"/>
              </a:ext>
            </a:extLst>
          </p:cNvPr>
          <p:cNvCxnSpPr>
            <a:stCxn id="11" idx="3"/>
            <a:endCxn id="4" idx="1"/>
          </p:cNvCxnSpPr>
          <p:nvPr/>
        </p:nvCxnSpPr>
        <p:spPr>
          <a:xfrm>
            <a:off x="2684235" y="4369256"/>
            <a:ext cx="3654879" cy="225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矢印コネクタ 13">
            <a:extLst>
              <a:ext uri="{FF2B5EF4-FFF2-40B4-BE49-F238E27FC236}">
                <a16:creationId xmlns:a16="http://schemas.microsoft.com/office/drawing/2014/main" id="{2484470D-B072-034F-BB7B-B276F6DA56DD}"/>
              </a:ext>
            </a:extLst>
          </p:cNvPr>
          <p:cNvCxnSpPr>
            <a:cxnSpLocks/>
            <a:stCxn id="4" idx="3"/>
            <a:endCxn id="7" idx="2"/>
          </p:cNvCxnSpPr>
          <p:nvPr/>
        </p:nvCxnSpPr>
        <p:spPr>
          <a:xfrm>
            <a:off x="7964714" y="4391820"/>
            <a:ext cx="857247" cy="4102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矢印コネクタ 16">
            <a:extLst>
              <a:ext uri="{FF2B5EF4-FFF2-40B4-BE49-F238E27FC236}">
                <a16:creationId xmlns:a16="http://schemas.microsoft.com/office/drawing/2014/main" id="{FE8413F5-68A7-2648-8EE2-BB32EAFA29DC}"/>
              </a:ext>
            </a:extLst>
          </p:cNvPr>
          <p:cNvCxnSpPr>
            <a:cxnSpLocks/>
          </p:cNvCxnSpPr>
          <p:nvPr/>
        </p:nvCxnSpPr>
        <p:spPr>
          <a:xfrm flipH="1">
            <a:off x="2684235" y="4661356"/>
            <a:ext cx="36548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矢印コネクタ 20">
            <a:extLst>
              <a:ext uri="{FF2B5EF4-FFF2-40B4-BE49-F238E27FC236}">
                <a16:creationId xmlns:a16="http://schemas.microsoft.com/office/drawing/2014/main" id="{B945A989-E86E-A74B-9873-D1A462ACB1F8}"/>
              </a:ext>
            </a:extLst>
          </p:cNvPr>
          <p:cNvCxnSpPr>
            <a:cxnSpLocks/>
          </p:cNvCxnSpPr>
          <p:nvPr/>
        </p:nvCxnSpPr>
        <p:spPr>
          <a:xfrm flipH="1" flipV="1">
            <a:off x="7964714" y="4595928"/>
            <a:ext cx="857247" cy="3903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角丸四角形吹き出し 23">
            <a:extLst>
              <a:ext uri="{FF2B5EF4-FFF2-40B4-BE49-F238E27FC236}">
                <a16:creationId xmlns:a16="http://schemas.microsoft.com/office/drawing/2014/main" id="{9EAA0997-94A9-2744-B5D2-6C92157887BD}"/>
              </a:ext>
            </a:extLst>
          </p:cNvPr>
          <p:cNvSpPr/>
          <p:nvPr/>
        </p:nvSpPr>
        <p:spPr>
          <a:xfrm>
            <a:off x="2846159" y="3857402"/>
            <a:ext cx="3010355" cy="292100"/>
          </a:xfrm>
          <a:prstGeom prst="wedgeRoundRectCallout">
            <a:avLst>
              <a:gd name="adj1" fmla="val 1384"/>
              <a:gd name="adj2" fmla="val 87472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50" dirty="0">
                <a:solidFill>
                  <a:schemeClr val="tx1"/>
                </a:solidFill>
              </a:rPr>
              <a:t>(1) </a:t>
            </a:r>
            <a:r>
              <a:rPr kumimoji="1" lang="ja-JP" altLang="en-US" sz="1050" dirty="0">
                <a:solidFill>
                  <a:schemeClr val="tx1"/>
                </a:solidFill>
              </a:rPr>
              <a:t>書籍情報をリクエスト</a:t>
            </a:r>
            <a:r>
              <a:rPr kumimoji="1" lang="en-US" altLang="ja-JP" sz="1050" dirty="0">
                <a:solidFill>
                  <a:schemeClr val="tx1"/>
                </a:solidFill>
              </a:rPr>
              <a:t>(GET</a:t>
            </a:r>
            <a:r>
              <a:rPr kumimoji="1" lang="ja-JP" altLang="en-US" sz="1050" dirty="0">
                <a:solidFill>
                  <a:schemeClr val="tx1"/>
                </a:solidFill>
              </a:rPr>
              <a:t>リクエスト</a:t>
            </a:r>
            <a:r>
              <a:rPr kumimoji="1" lang="en-US" altLang="ja-JP" sz="1050" dirty="0">
                <a:solidFill>
                  <a:schemeClr val="tx1"/>
                </a:solidFill>
              </a:rPr>
              <a:t>)</a:t>
            </a:r>
            <a:endParaRPr kumimoji="1" lang="ja-JP" altLang="en-US" sz="1050" dirty="0">
              <a:solidFill>
                <a:schemeClr val="tx1"/>
              </a:solidFill>
            </a:endParaRPr>
          </a:p>
        </p:txBody>
      </p:sp>
      <p:sp>
        <p:nvSpPr>
          <p:cNvPr id="26" name="角丸四角形吹き出し 25">
            <a:extLst>
              <a:ext uri="{FF2B5EF4-FFF2-40B4-BE49-F238E27FC236}">
                <a16:creationId xmlns:a16="http://schemas.microsoft.com/office/drawing/2014/main" id="{399C4D12-BA1E-5C4B-988C-9FE76DF58658}"/>
              </a:ext>
            </a:extLst>
          </p:cNvPr>
          <p:cNvSpPr/>
          <p:nvPr/>
        </p:nvSpPr>
        <p:spPr>
          <a:xfrm>
            <a:off x="9097506" y="3449952"/>
            <a:ext cx="1867355" cy="591456"/>
          </a:xfrm>
          <a:prstGeom prst="wedgeRoundRectCallout">
            <a:avLst>
              <a:gd name="adj1" fmla="val -87224"/>
              <a:gd name="adj2" fmla="val 135325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50" dirty="0">
                <a:solidFill>
                  <a:schemeClr val="tx1"/>
                </a:solidFill>
              </a:rPr>
              <a:t>(1) </a:t>
            </a:r>
            <a:r>
              <a:rPr kumimoji="1" lang="ja-JP" altLang="en-US" sz="1050" dirty="0">
                <a:solidFill>
                  <a:schemeClr val="tx1"/>
                </a:solidFill>
              </a:rPr>
              <a:t>書籍情報を</a:t>
            </a:r>
            <a:r>
              <a:rPr kumimoji="1" lang="en-US" altLang="ja-JP" sz="1050" dirty="0">
                <a:solidFill>
                  <a:schemeClr val="tx1"/>
                </a:solidFill>
              </a:rPr>
              <a:t>DB</a:t>
            </a:r>
            <a:r>
              <a:rPr kumimoji="1" lang="ja-JP" altLang="en-US" sz="1050" dirty="0">
                <a:solidFill>
                  <a:schemeClr val="tx1"/>
                </a:solidFill>
              </a:rPr>
              <a:t>から抽出</a:t>
            </a:r>
            <a:r>
              <a:rPr kumimoji="1" lang="en-US" altLang="ja-JP" sz="1050" dirty="0">
                <a:solidFill>
                  <a:schemeClr val="tx1"/>
                </a:solidFill>
              </a:rPr>
              <a:t>(select)</a:t>
            </a:r>
          </a:p>
        </p:txBody>
      </p:sp>
      <p:sp>
        <p:nvSpPr>
          <p:cNvPr id="27" name="角丸四角形吹き出し 26">
            <a:extLst>
              <a:ext uri="{FF2B5EF4-FFF2-40B4-BE49-F238E27FC236}">
                <a16:creationId xmlns:a16="http://schemas.microsoft.com/office/drawing/2014/main" id="{F9B74039-7FA3-724C-B3F7-5ED158044D10}"/>
              </a:ext>
            </a:extLst>
          </p:cNvPr>
          <p:cNvSpPr/>
          <p:nvPr/>
        </p:nvSpPr>
        <p:spPr>
          <a:xfrm>
            <a:off x="2983593" y="4875555"/>
            <a:ext cx="3010355" cy="465594"/>
          </a:xfrm>
          <a:prstGeom prst="wedgeRoundRectCallout">
            <a:avLst>
              <a:gd name="adj1" fmla="val -2232"/>
              <a:gd name="adj2" fmla="val -97232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50" dirty="0">
                <a:solidFill>
                  <a:schemeClr val="tx1"/>
                </a:solidFill>
              </a:rPr>
              <a:t>(1) </a:t>
            </a:r>
            <a:r>
              <a:rPr kumimoji="1" lang="ja-JP" altLang="en-US" sz="1050" dirty="0">
                <a:solidFill>
                  <a:schemeClr val="tx1"/>
                </a:solidFill>
              </a:rPr>
              <a:t>書籍情報を</a:t>
            </a:r>
            <a:r>
              <a:rPr kumimoji="1" lang="en-US" altLang="ja-JP" sz="1050" dirty="0">
                <a:solidFill>
                  <a:schemeClr val="tx1"/>
                </a:solidFill>
              </a:rPr>
              <a:t>JSON</a:t>
            </a:r>
            <a:r>
              <a:rPr kumimoji="1" lang="ja-JP" altLang="en-US" sz="1050" dirty="0">
                <a:solidFill>
                  <a:schemeClr val="tx1"/>
                </a:solidFill>
              </a:rPr>
              <a:t>形式で返却</a:t>
            </a:r>
          </a:p>
        </p:txBody>
      </p:sp>
      <p:sp>
        <p:nvSpPr>
          <p:cNvPr id="19" name="サブタイトル 2">
            <a:extLst>
              <a:ext uri="{FF2B5EF4-FFF2-40B4-BE49-F238E27FC236}">
                <a16:creationId xmlns:a16="http://schemas.microsoft.com/office/drawing/2014/main" id="{AF20F7DA-BAC8-EA4A-9CF1-546098265C80}"/>
              </a:ext>
            </a:extLst>
          </p:cNvPr>
          <p:cNvSpPr txBox="1">
            <a:spLocks/>
          </p:cNvSpPr>
          <p:nvPr/>
        </p:nvSpPr>
        <p:spPr>
          <a:xfrm>
            <a:off x="8067676" y="356393"/>
            <a:ext cx="3862387" cy="67151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ja-JP" altLang="en-US" sz="1400" dirty="0"/>
              <a:t>ソースコード</a:t>
            </a:r>
            <a:r>
              <a:rPr lang="en-US" altLang="ja-JP" sz="1400" dirty="0"/>
              <a:t>&amp;</a:t>
            </a:r>
            <a:r>
              <a:rPr lang="ja-JP" altLang="en-US" sz="1400" dirty="0"/>
              <a:t>資料</a:t>
            </a:r>
            <a:r>
              <a:rPr lang="en-US" altLang="ja-JP" sz="1400" dirty="0"/>
              <a:t>:</a:t>
            </a:r>
          </a:p>
          <a:p>
            <a:pPr algn="r"/>
            <a:r>
              <a:rPr lang="en-US" altLang="ja-JP" sz="1400" dirty="0">
                <a:hlinkClick r:id="rId2"/>
              </a:rPr>
              <a:t>https://github.com/training-banz/camel-trial</a:t>
            </a:r>
            <a:endParaRPr lang="en-US" altLang="ja-JP" sz="1400" dirty="0"/>
          </a:p>
          <a:p>
            <a:pPr algn="r"/>
            <a:endParaRPr lang="en-US" altLang="ja-JP" sz="1400" dirty="0"/>
          </a:p>
          <a:p>
            <a:pPr algn="r"/>
            <a:endParaRPr lang="en-US" altLang="ja-JP" sz="1400" dirty="0"/>
          </a:p>
          <a:p>
            <a:pPr algn="r"/>
            <a:endParaRPr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8649539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4FE5517-8E8E-A447-A28B-6819CF9B8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デモの内容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7D53E58-55F9-CE49-951E-CF7A1F1F71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ja-JP" altLang="en-US" dirty="0"/>
              <a:t>デモ</a:t>
            </a:r>
            <a:r>
              <a:rPr lang="en-US" altLang="ja-JP" dirty="0"/>
              <a:t>1</a:t>
            </a:r>
          </a:p>
          <a:p>
            <a:pPr lvl="1"/>
            <a:r>
              <a:rPr lang="ja-JP" altLang="en-US" dirty="0"/>
              <a:t>開発端末で</a:t>
            </a:r>
            <a:r>
              <a:rPr lang="en-US" altLang="ja-JP" dirty="0"/>
              <a:t>Camel</a:t>
            </a:r>
            <a:r>
              <a:rPr lang="ja-JP" altLang="en-US" dirty="0"/>
              <a:t>で構築したアプリを実行</a:t>
            </a:r>
            <a:r>
              <a:rPr lang="en-US" altLang="ja-JP" dirty="0"/>
              <a:t>(</a:t>
            </a:r>
            <a:r>
              <a:rPr lang="en-US" altLang="ja-JP" dirty="0" err="1"/>
              <a:t>SpringBoot</a:t>
            </a:r>
            <a:r>
              <a:rPr lang="ja-JP" altLang="en-US" dirty="0"/>
              <a:t>で実行</a:t>
            </a:r>
            <a:r>
              <a:rPr lang="en-US" altLang="ja-JP" dirty="0"/>
              <a:t>)</a:t>
            </a:r>
            <a:r>
              <a:rPr lang="ja-JP" altLang="en-US" dirty="0"/>
              <a:t>する</a:t>
            </a:r>
            <a:r>
              <a:rPr lang="en-US" altLang="ja-JP" dirty="0"/>
              <a:t>.</a:t>
            </a:r>
          </a:p>
          <a:p>
            <a:endParaRPr lang="en-US" altLang="ja-JP" dirty="0"/>
          </a:p>
          <a:p>
            <a:endParaRPr kumimoji="1" lang="ja-JP" altLang="en-US" dirty="0"/>
          </a:p>
        </p:txBody>
      </p:sp>
      <p:sp>
        <p:nvSpPr>
          <p:cNvPr id="4" name="サブタイトル 2">
            <a:extLst>
              <a:ext uri="{FF2B5EF4-FFF2-40B4-BE49-F238E27FC236}">
                <a16:creationId xmlns:a16="http://schemas.microsoft.com/office/drawing/2014/main" id="{95AA29A5-F044-7A4E-9991-DCDF05815C30}"/>
              </a:ext>
            </a:extLst>
          </p:cNvPr>
          <p:cNvSpPr txBox="1">
            <a:spLocks/>
          </p:cNvSpPr>
          <p:nvPr/>
        </p:nvSpPr>
        <p:spPr>
          <a:xfrm>
            <a:off x="8067676" y="356393"/>
            <a:ext cx="3862387" cy="67151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ja-JP" altLang="en-US" sz="1400" dirty="0"/>
              <a:t>ソースコード</a:t>
            </a:r>
            <a:r>
              <a:rPr lang="en-US" altLang="ja-JP" sz="1400" dirty="0"/>
              <a:t>&amp;</a:t>
            </a:r>
            <a:r>
              <a:rPr lang="ja-JP" altLang="en-US" sz="1400" dirty="0"/>
              <a:t>資料</a:t>
            </a:r>
            <a:r>
              <a:rPr lang="en-US" altLang="ja-JP" sz="1400" dirty="0"/>
              <a:t>:</a:t>
            </a:r>
          </a:p>
          <a:p>
            <a:pPr algn="r"/>
            <a:r>
              <a:rPr lang="en-US" altLang="ja-JP" sz="1400" dirty="0">
                <a:hlinkClick r:id="rId2"/>
              </a:rPr>
              <a:t>https://github.com/training-banz/camel-trial</a:t>
            </a:r>
            <a:endParaRPr lang="en-US" altLang="ja-JP" sz="1400" dirty="0"/>
          </a:p>
          <a:p>
            <a:pPr algn="r"/>
            <a:endParaRPr lang="en-US" altLang="ja-JP" sz="1400" dirty="0"/>
          </a:p>
          <a:p>
            <a:pPr algn="r"/>
            <a:endParaRPr lang="en-US" altLang="ja-JP" sz="1400" dirty="0"/>
          </a:p>
          <a:p>
            <a:pPr algn="r"/>
            <a:endParaRPr lang="ja-JP" altLang="en-US" sz="1400" dirty="0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1742E64A-8E91-6849-8665-5040530B43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7260" y="2865822"/>
            <a:ext cx="9296879" cy="1448583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00C7C337-D137-7B44-BB3D-446115AB7C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7260" y="5085964"/>
            <a:ext cx="6273800" cy="1384300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sp>
        <p:nvSpPr>
          <p:cNvPr id="9" name="サブタイトル 2">
            <a:extLst>
              <a:ext uri="{FF2B5EF4-FFF2-40B4-BE49-F238E27FC236}">
                <a16:creationId xmlns:a16="http://schemas.microsoft.com/office/drawing/2014/main" id="{28569A79-84FC-B840-A7F3-D50B51D5CACA}"/>
              </a:ext>
            </a:extLst>
          </p:cNvPr>
          <p:cNvSpPr txBox="1">
            <a:spLocks/>
          </p:cNvSpPr>
          <p:nvPr/>
        </p:nvSpPr>
        <p:spPr>
          <a:xfrm>
            <a:off x="1473648" y="4372112"/>
            <a:ext cx="9410491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sz="1400" dirty="0"/>
              <a:t>URL:</a:t>
            </a:r>
          </a:p>
          <a:p>
            <a:pPr marL="0" indent="0">
              <a:buNone/>
            </a:pPr>
            <a:r>
              <a:rPr lang="en-US" altLang="ja-JP" sz="1400" dirty="0">
                <a:hlinkClick r:id="rId5"/>
              </a:rPr>
              <a:t>http://localhost:8080/camel-rest-sql-xml/books</a:t>
            </a:r>
            <a:endParaRPr lang="en-US" altLang="ja-JP" sz="1400" dirty="0"/>
          </a:p>
          <a:p>
            <a:pPr marL="0" indent="0">
              <a:buNone/>
            </a:pPr>
            <a:endParaRPr lang="en-US" altLang="ja-JP" sz="1400" dirty="0"/>
          </a:p>
          <a:p>
            <a:pPr marL="0" indent="0">
              <a:buNone/>
            </a:pPr>
            <a:endParaRPr lang="ja-JP" altLang="en-US" sz="1400" dirty="0"/>
          </a:p>
        </p:txBody>
      </p:sp>
      <p:sp>
        <p:nvSpPr>
          <p:cNvPr id="10" name="角丸四角形 9">
            <a:extLst>
              <a:ext uri="{FF2B5EF4-FFF2-40B4-BE49-F238E27FC236}">
                <a16:creationId xmlns:a16="http://schemas.microsoft.com/office/drawing/2014/main" id="{6DD53E11-235C-3E40-80B7-4D7A64D041D2}"/>
              </a:ext>
            </a:extLst>
          </p:cNvPr>
          <p:cNvSpPr/>
          <p:nvPr/>
        </p:nvSpPr>
        <p:spPr>
          <a:xfrm>
            <a:off x="5965401" y="3726611"/>
            <a:ext cx="3592669" cy="352200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055532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1109</TotalTime>
  <Words>700</Words>
  <Application>Microsoft Macintosh PowerPoint</Application>
  <PresentationFormat>ワイド画面</PresentationFormat>
  <Paragraphs>154</Paragraphs>
  <Slides>10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10</vt:i4>
      </vt:variant>
    </vt:vector>
  </HeadingPairs>
  <TitlesOfParts>
    <vt:vector size="14" baseType="lpstr">
      <vt:lpstr>游ゴシック</vt:lpstr>
      <vt:lpstr>游ゴシック Light</vt:lpstr>
      <vt:lpstr>Arial</vt:lpstr>
      <vt:lpstr>Office テーマ</vt:lpstr>
      <vt:lpstr>Javaエンジニアのための (Camelユーザ含む) コンテナ入門</vt:lpstr>
      <vt:lpstr>目的</vt:lpstr>
      <vt:lpstr>Javaエンジニアがコンテナ技術を学ぶ理由</vt:lpstr>
      <vt:lpstr>今までのアプリの実行方法</vt:lpstr>
      <vt:lpstr>コンテナ技術を利用したアプリの実行方法</vt:lpstr>
      <vt:lpstr>用語の整理</vt:lpstr>
      <vt:lpstr>便利なのはわかったけど、難しいんでしょ</vt:lpstr>
      <vt:lpstr>デモアプリ</vt:lpstr>
      <vt:lpstr>デモの内容</vt:lpstr>
      <vt:lpstr>デモの内容</vt:lpstr>
    </vt:vector>
  </TitlesOfParts>
  <Company/>
  <LinksUpToDate>false</LinksUpToDate>
  <SharedDoc>false</SharedDoc>
  <HyperlinksChanged>false</HyperlinksChanged>
  <AppVersion>16.0010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Javaエンジニアのための コンテナ技術入門</dc:title>
  <dc:creator>Akinori Kohno</dc:creator>
  <cp:lastModifiedBy>Akinori Kohno</cp:lastModifiedBy>
  <cp:revision>16</cp:revision>
  <dcterms:created xsi:type="dcterms:W3CDTF">2018-03-11T09:07:39Z</dcterms:created>
  <dcterms:modified xsi:type="dcterms:W3CDTF">2018-03-12T10:52:54Z</dcterms:modified>
</cp:coreProperties>
</file>